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8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8" r:id="rId15"/>
    <p:sldId id="289" r:id="rId16"/>
    <p:sldId id="290" r:id="rId17"/>
    <p:sldId id="291" r:id="rId18"/>
    <p:sldId id="292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3" r:id="rId27"/>
    <p:sldId id="284" r:id="rId28"/>
    <p:sldId id="285" r:id="rId29"/>
    <p:sldId id="295" r:id="rId30"/>
    <p:sldId id="294" r:id="rId31"/>
    <p:sldId id="345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1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9AE7E-3C45-4675-90E5-597895EEB2D2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AACC7-C2BB-420B-BB22-C0603BA4A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8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797A76-68BB-4F97-ABA8-CC552E202C7E}" type="slidenum">
              <a:rPr lang="en-US" altLang="vi-VN" smtClean="0">
                <a:latin typeface=".VnTime" panose="020B7200000000000000" pitchFamily="34" charset="0"/>
              </a:rPr>
              <a:pPr/>
              <a:t>9</a:t>
            </a:fld>
            <a:endParaRPr lang="en-US" altLang="vi-VN" smtClean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8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1005C5-A83D-41ED-B928-D9B47F682F0D}" type="slidenum">
              <a:rPr lang="en-US" altLang="vi-VN" smtClean="0">
                <a:latin typeface="Calibri" panose="020F0502020204030204" pitchFamily="34" charset="0"/>
              </a:rPr>
              <a:pPr/>
              <a:t>12</a:t>
            </a:fld>
            <a:endParaRPr lang="en-US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26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smtClean="0">
              <a:latin typeface="Calibri" panose="020F050202020403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fld id="{42B02B9E-B04D-42A6-A4C8-BF9929610A47}" type="slidenum">
              <a:rPr lang="en-US" altLang="vi-VN" smtClean="0">
                <a:latin typeface="Calibri" panose="020F0502020204030204" pitchFamily="34" charset="0"/>
              </a:rPr>
              <a:pPr/>
              <a:t>14</a:t>
            </a:fld>
            <a:endParaRPr lang="en-US" alt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56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6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3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8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AA970-8961-4333-989C-07062B1F0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846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BF429-3194-4114-9A79-752FC9358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383216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8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1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41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7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4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C3A2-367F-4B00-9F90-A7BE4D8E5571}" type="datetimeFigureOut">
              <a:rPr lang="en-US" smtClean="0"/>
              <a:t>16/2/2021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60123-FDA9-473E-B6E5-5762A3418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2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ây t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0" y="3048000"/>
            <a:ext cx="3244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img001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92376"/>
            <a:ext cx="2109788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duongs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1"/>
            <a:ext cx="548640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reu1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24050"/>
            <a:ext cx="3124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Image(13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2241551"/>
            <a:ext cx="533400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tao don bao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 descr="rong duoi chon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1447800"/>
            <a:ext cx="427672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1524000" y="0"/>
            <a:ext cx="9144000" cy="609600"/>
            <a:chOff x="336" y="36"/>
            <a:chExt cx="4992" cy="528"/>
          </a:xfrm>
        </p:grpSpPr>
        <p:pic>
          <p:nvPicPr>
            <p:cNvPr id="3091" name="Picture 10" descr="duong xi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6"/>
              <a:ext cx="4992" cy="52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rgbClr val="FF0066"/>
              </a:solidFill>
              <a:miter lim="800000"/>
              <a:headEnd/>
              <a:tailEnd/>
            </a:ln>
          </p:spPr>
        </p:pic>
        <p:grpSp>
          <p:nvGrpSpPr>
            <p:cNvPr id="3092" name="Group 11"/>
            <p:cNvGrpSpPr>
              <a:grpSpLocks/>
            </p:cNvGrpSpPr>
            <p:nvPr/>
          </p:nvGrpSpPr>
          <p:grpSpPr bwMode="auto">
            <a:xfrm>
              <a:off x="540" y="126"/>
              <a:ext cx="4656" cy="330"/>
              <a:chOff x="384" y="48"/>
              <a:chExt cx="4656" cy="330"/>
            </a:xfrm>
          </p:grpSpPr>
          <p:sp>
            <p:nvSpPr>
              <p:cNvPr id="3093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4" y="144"/>
                <a:ext cx="1470" cy="23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vi-VN" sz="3600" kern="10">
                    <a:ln w="12700">
                      <a:solidFill>
                        <a:srgbClr val="FF0066"/>
                      </a:solidFill>
                      <a:round/>
                      <a:headEnd/>
                      <a:tailEnd/>
                    </a:ln>
                    <a:solidFill>
                      <a:srgbClr val="FF0066">
                        <a:alpha val="50195"/>
                      </a:srgbClr>
                    </a:solidFill>
                    <a:effectLst>
                      <a:prstShdw prst="shdw17" dist="17961" dir="13500000">
                        <a:srgbClr val="99003D"/>
                      </a:prst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VIII. </a:t>
                </a:r>
                <a:endParaRPr lang="en-US" sz="3600" kern="10">
                  <a:ln w="12700">
                    <a:solidFill>
                      <a:srgbClr val="FF0066"/>
                    </a:solidFill>
                    <a:round/>
                    <a:headEnd/>
                    <a:tailEnd/>
                  </a:ln>
                  <a:solidFill>
                    <a:srgbClr val="FF0066">
                      <a:alpha val="50195"/>
                    </a:srgbClr>
                  </a:solidFill>
                  <a:effectLst>
                    <a:prstShdw prst="shdw17" dist="17961" dir="13500000">
                      <a:srgbClr val="99003D"/>
                    </a:prst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94" name="WordArt 13"/>
              <p:cNvSpPr>
                <a:spLocks noChangeArrowheads="1" noChangeShapeType="1" noTextEdit="1"/>
              </p:cNvSpPr>
              <p:nvPr/>
            </p:nvSpPr>
            <p:spPr bwMode="auto">
              <a:xfrm>
                <a:off x="1884" y="48"/>
                <a:ext cx="3156" cy="330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12700">
                      <a:solidFill>
                        <a:srgbClr val="FF0066"/>
                      </a:solidFill>
                      <a:round/>
                      <a:headEnd/>
                      <a:tailEnd/>
                    </a:ln>
                    <a:solidFill>
                      <a:srgbClr val="FF0066">
                        <a:alpha val="50195"/>
                      </a:srgbClr>
                    </a:solidFill>
                    <a:effectLst>
                      <a:prstShdw prst="shdw17" dist="17961" dir="13500000">
                        <a:srgbClr val="99003D"/>
                      </a:prst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 NHÓM THỰC VẬT </a:t>
                </a:r>
              </a:p>
            </p:txBody>
          </p:sp>
        </p:grpSp>
      </p:grp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981200" y="838201"/>
            <a:ext cx="5029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1. Tảo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Tảo là thực vật bậc thấp</a:t>
            </a: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019300" y="1608138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2. Rêu – Cây rêu 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1981200" y="1905001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3. Quyết – Cây dương xỉ  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981200" y="2438401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4. Hạt trần – Cây thông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2057400" y="2971801"/>
            <a:ext cx="251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5. Hạt kín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0259" name="AutoShape 19"/>
          <p:cNvSpPr>
            <a:spLocks/>
          </p:cNvSpPr>
          <p:nvPr/>
        </p:nvSpPr>
        <p:spPr bwMode="auto">
          <a:xfrm>
            <a:off x="5715000" y="1600200"/>
            <a:ext cx="76200" cy="1752600"/>
          </a:xfrm>
          <a:prstGeom prst="rightBrace">
            <a:avLst>
              <a:gd name="adj1" fmla="val 191667"/>
              <a:gd name="adj2" fmla="val 50000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019800" y="2147888"/>
            <a:ext cx="3048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Là thực vật bậc cao </a:t>
            </a:r>
          </a:p>
        </p:txBody>
      </p:sp>
      <p:pic>
        <p:nvPicPr>
          <p:cNvPr id="10261" name="Picture 21" descr="cây thô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64" y="3054350"/>
            <a:ext cx="365283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2" descr="hoccuc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4" y="1298576"/>
            <a:ext cx="409257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059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6" grpId="0"/>
      <p:bldP spid="10257" grpId="0"/>
      <p:bldP spid="10258" grpId="0"/>
      <p:bldP spid="102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438400" y="228601"/>
            <a:ext cx="6324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</a:rPr>
              <a:t>b) Quan sát rong mơ </a:t>
            </a:r>
            <a:r>
              <a:rPr lang="en-US" altLang="vi-VN" sz="2800">
                <a:solidFill>
                  <a:srgbClr val="FF0000"/>
                </a:solidFill>
              </a:rPr>
              <a:t>(tảo nước mặn)</a:t>
            </a:r>
            <a:endParaRPr lang="en-US" altLang="vi-VN" sz="2800" b="1" i="1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76400" y="838200"/>
            <a:ext cx="8763000" cy="4114800"/>
            <a:chOff x="152400" y="838200"/>
            <a:chExt cx="8763000" cy="4114800"/>
          </a:xfrm>
        </p:grpSpPr>
        <p:pic>
          <p:nvPicPr>
            <p:cNvPr id="18436" name="Picture 11" descr="13338016861193787784_574_574"/>
            <p:cNvPicPr>
              <a:picLocks noChangeAspect="1" noChangeArrowheads="1"/>
            </p:cNvPicPr>
            <p:nvPr/>
          </p:nvPicPr>
          <p:blipFill>
            <a:blip r:embed="rId2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5" y="838200"/>
              <a:ext cx="2625725" cy="4114800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37" name="Group 13"/>
            <p:cNvGrpSpPr>
              <a:grpSpLocks/>
            </p:cNvGrpSpPr>
            <p:nvPr/>
          </p:nvGrpSpPr>
          <p:grpSpPr bwMode="auto">
            <a:xfrm>
              <a:off x="152400" y="838200"/>
              <a:ext cx="2971800" cy="4114800"/>
              <a:chOff x="96" y="528"/>
              <a:chExt cx="3456" cy="2592"/>
            </a:xfrm>
          </p:grpSpPr>
          <p:pic>
            <p:nvPicPr>
              <p:cNvPr id="18439" name="Picture 8" descr="ttnhky42-8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528"/>
                <a:ext cx="3456" cy="2592"/>
              </a:xfrm>
              <a:prstGeom prst="rect">
                <a:avLst/>
              </a:prstGeom>
              <a:noFill/>
              <a:ln w="952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40" name="Text Box 12"/>
              <p:cNvSpPr txBox="1">
                <a:spLocks noChangeArrowheads="1"/>
              </p:cNvSpPr>
              <p:nvPr/>
            </p:nvSpPr>
            <p:spPr bwMode="auto">
              <a:xfrm>
                <a:off x="262" y="2843"/>
                <a:ext cx="2315" cy="19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144" tIns="0" rIns="9144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2000"/>
                  <a:t>Rong mơ</a:t>
                </a:r>
              </a:p>
            </p:txBody>
          </p:sp>
        </p:grpSp>
        <p:pic>
          <p:nvPicPr>
            <p:cNvPr id="18438" name="Picture 142" descr="11-alga-sargassum-225x3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592" y="838200"/>
              <a:ext cx="3080808" cy="411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19982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914400"/>
            <a:ext cx="47180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6629400" y="5486401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Một đoạn rong mơ</a:t>
            </a:r>
            <a:endParaRPr lang="vi-VN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7" name="Cloud Callout 1"/>
          <p:cNvSpPr>
            <a:spLocks noChangeArrowheads="1"/>
          </p:cNvSpPr>
          <p:nvPr/>
        </p:nvSpPr>
        <p:spPr bwMode="auto">
          <a:xfrm>
            <a:off x="1828801" y="304800"/>
            <a:ext cx="3664527" cy="2895600"/>
          </a:xfrm>
          <a:prstGeom prst="cloudCallout">
            <a:avLst>
              <a:gd name="adj1" fmla="val -20833"/>
              <a:gd name="adj2" fmla="val 62500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>
              <a:defRPr/>
            </a:pP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Rong mơ có màu gì?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1946275" y="3179763"/>
            <a:ext cx="3429000" cy="2209800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Rong mơ có màu nâu.</a:t>
            </a:r>
          </a:p>
        </p:txBody>
      </p:sp>
    </p:spTree>
    <p:extLst>
      <p:ext uri="{BB962C8B-B14F-4D97-AF65-F5344CB8AC3E}">
        <p14:creationId xmlns:p14="http://schemas.microsoft.com/office/powerpoint/2010/main" val="98874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1524000" y="1192141"/>
            <a:ext cx="2971800" cy="338931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1962150"/>
            <a:ext cx="2819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</a:t>
            </a:r>
          </a:p>
          <a:p>
            <a:pPr algn="ctr"/>
            <a:r>
              <a:rPr lang="en-US" altLang="vi-VN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hình dạng ngoài</a:t>
            </a:r>
          </a:p>
          <a:p>
            <a:pPr algn="ctr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của cây rong mơ với </a:t>
            </a:r>
          </a:p>
          <a:p>
            <a:pPr algn="ctr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cây có hoa.</a:t>
            </a:r>
          </a:p>
        </p:txBody>
      </p:sp>
      <p:sp>
        <p:nvSpPr>
          <p:cNvPr id="20486" name="Rectangle 10"/>
          <p:cNvSpPr>
            <a:spLocks noChangeArrowheads="1"/>
          </p:cNvSpPr>
          <p:nvPr/>
        </p:nvSpPr>
        <p:spPr bwMode="auto">
          <a:xfrm>
            <a:off x="1524000" y="-190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44: CHƯƠNG VIII: CÁC NHÓM THỰC VẬT - Bài 37: TẢO</a:t>
            </a:r>
          </a:p>
        </p:txBody>
      </p:sp>
      <p:pic>
        <p:nvPicPr>
          <p:cNvPr id="2048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400"/>
            <a:ext cx="30416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533400"/>
            <a:ext cx="30495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Group 11"/>
          <p:cNvGraphicFramePr>
            <a:graphicFrameLocks noGrp="1"/>
          </p:cNvGraphicFramePr>
          <p:nvPr/>
        </p:nvGraphicFramePr>
        <p:xfrm>
          <a:off x="1519237" y="4876801"/>
          <a:ext cx="9144000" cy="1987551"/>
        </p:xfrm>
        <a:graphic>
          <a:graphicData uri="http://schemas.openxmlformats.org/drawingml/2006/table">
            <a:tbl>
              <a:tblPr/>
              <a:tblGrid>
                <a:gridCol w="1443790">
                  <a:extLst>
                    <a:ext uri="{9D8B030D-6E8A-4147-A177-3AD203B41FA5}">
                      <a16:colId xmlns:a16="http://schemas.microsoft.com/office/drawing/2014/main" val="1859522042"/>
                    </a:ext>
                  </a:extLst>
                </a:gridCol>
                <a:gridCol w="1604210">
                  <a:extLst>
                    <a:ext uri="{9D8B030D-6E8A-4147-A177-3AD203B41FA5}">
                      <a16:colId xmlns:a16="http://schemas.microsoft.com/office/drawing/2014/main" val="1697988363"/>
                    </a:ext>
                  </a:extLst>
                </a:gridCol>
                <a:gridCol w="1525672">
                  <a:extLst>
                    <a:ext uri="{9D8B030D-6E8A-4147-A177-3AD203B41FA5}">
                      <a16:colId xmlns:a16="http://schemas.microsoft.com/office/drawing/2014/main" val="1822579915"/>
                    </a:ext>
                  </a:extLst>
                </a:gridCol>
                <a:gridCol w="1520657">
                  <a:extLst>
                    <a:ext uri="{9D8B030D-6E8A-4147-A177-3AD203B41FA5}">
                      <a16:colId xmlns:a16="http://schemas.microsoft.com/office/drawing/2014/main" val="579576278"/>
                    </a:ext>
                  </a:extLst>
                </a:gridCol>
                <a:gridCol w="1527343">
                  <a:extLst>
                    <a:ext uri="{9D8B030D-6E8A-4147-A177-3AD203B41FA5}">
                      <a16:colId xmlns:a16="http://schemas.microsoft.com/office/drawing/2014/main" val="4219287719"/>
                    </a:ext>
                  </a:extLst>
                </a:gridCol>
                <a:gridCol w="1522328">
                  <a:extLst>
                    <a:ext uri="{9D8B030D-6E8A-4147-A177-3AD203B41FA5}">
                      <a16:colId xmlns:a16="http://schemas.microsoft.com/office/drawing/2014/main" val="581829340"/>
                    </a:ext>
                  </a:extLst>
                </a:gridCol>
              </a:tblGrid>
              <a:tr h="3964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Rễ</a:t>
                      </a:r>
                      <a:endParaRPr kumimoji="0" lang="en-US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Thân</a:t>
                      </a:r>
                      <a:endParaRPr kumimoji="0" lang="en-US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Lá</a:t>
                      </a:r>
                      <a:endParaRPr kumimoji="0" lang="en-US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Hoa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Quả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244261"/>
                  </a:ext>
                </a:extLst>
              </a:tr>
              <a:tr h="762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kumimoji="0" lang="en-US" alt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dâu</a:t>
                      </a:r>
                      <a:r>
                        <a:rPr kumimoji="0" lang="en-US" alt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kumimoji="0" lang="en-US" alt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789718"/>
                  </a:ext>
                </a:extLst>
              </a:tr>
              <a:tr h="8290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Rong</a:t>
                      </a:r>
                      <a:r>
                        <a:rPr kumimoji="0" lang="en-US" alt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kumimoji="0" lang="en-US" altLang="vi-V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vi-V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616403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352800" y="5491163"/>
            <a:ext cx="7086600" cy="1225550"/>
            <a:chOff x="1752600" y="5394325"/>
            <a:chExt cx="7086600" cy="1226641"/>
          </a:xfrm>
        </p:grpSpPr>
        <p:sp>
          <p:nvSpPr>
            <p:cNvPr id="20520" name="Text Box 42"/>
            <p:cNvSpPr txBox="1">
              <a:spLocks noChangeArrowheads="1"/>
            </p:cNvSpPr>
            <p:nvPr/>
          </p:nvSpPr>
          <p:spPr bwMode="auto">
            <a:xfrm>
              <a:off x="1905000" y="5394325"/>
              <a:ext cx="9906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 (có)</a:t>
              </a:r>
            </a:p>
          </p:txBody>
        </p:sp>
        <p:sp>
          <p:nvSpPr>
            <p:cNvPr id="20521" name="Text Box 43"/>
            <p:cNvSpPr txBox="1">
              <a:spLocks noChangeArrowheads="1"/>
            </p:cNvSpPr>
            <p:nvPr/>
          </p:nvSpPr>
          <p:spPr bwMode="auto">
            <a:xfrm>
              <a:off x="1752600" y="5927725"/>
              <a:ext cx="12192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 bám</a:t>
              </a:r>
            </a:p>
          </p:txBody>
        </p:sp>
        <p:sp>
          <p:nvSpPr>
            <p:cNvPr id="20522" name="Text Box 44"/>
            <p:cNvSpPr txBox="1">
              <a:spLocks noChangeArrowheads="1"/>
            </p:cNvSpPr>
            <p:nvPr/>
          </p:nvSpPr>
          <p:spPr bwMode="auto">
            <a:xfrm>
              <a:off x="3581400" y="5394325"/>
              <a:ext cx="4572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0523" name="Text Box 45"/>
            <p:cNvSpPr txBox="1">
              <a:spLocks noChangeArrowheads="1"/>
            </p:cNvSpPr>
            <p:nvPr/>
          </p:nvSpPr>
          <p:spPr bwMode="auto">
            <a:xfrm>
              <a:off x="5029200" y="5394325"/>
              <a:ext cx="4572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0524" name="Text Box 46"/>
            <p:cNvSpPr txBox="1">
              <a:spLocks noChangeArrowheads="1"/>
            </p:cNvSpPr>
            <p:nvPr/>
          </p:nvSpPr>
          <p:spPr bwMode="auto">
            <a:xfrm>
              <a:off x="6477000" y="5394325"/>
              <a:ext cx="4572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0525" name="Text Box 47"/>
            <p:cNvSpPr txBox="1">
              <a:spLocks noChangeArrowheads="1"/>
            </p:cNvSpPr>
            <p:nvPr/>
          </p:nvSpPr>
          <p:spPr bwMode="auto">
            <a:xfrm>
              <a:off x="7924800" y="5394325"/>
              <a:ext cx="4572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</a:p>
          </p:txBody>
        </p:sp>
        <p:sp>
          <p:nvSpPr>
            <p:cNvPr id="20526" name="Text Box 48"/>
            <p:cNvSpPr txBox="1">
              <a:spLocks noChangeArrowheads="1"/>
            </p:cNvSpPr>
            <p:nvPr/>
          </p:nvSpPr>
          <p:spPr bwMode="auto">
            <a:xfrm>
              <a:off x="3200400" y="5943600"/>
              <a:ext cx="1295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thân</a:t>
              </a:r>
            </a:p>
          </p:txBody>
        </p:sp>
        <p:sp>
          <p:nvSpPr>
            <p:cNvPr id="20527" name="Text Box 49"/>
            <p:cNvSpPr txBox="1">
              <a:spLocks noChangeArrowheads="1"/>
            </p:cNvSpPr>
            <p:nvPr/>
          </p:nvSpPr>
          <p:spPr bwMode="auto">
            <a:xfrm>
              <a:off x="4648200" y="5927725"/>
              <a:ext cx="1295400" cy="430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lá</a:t>
              </a:r>
            </a:p>
          </p:txBody>
        </p:sp>
        <p:sp>
          <p:nvSpPr>
            <p:cNvPr id="20528" name="Text Box 50"/>
            <p:cNvSpPr txBox="1">
              <a:spLocks noChangeArrowheads="1"/>
            </p:cNvSpPr>
            <p:nvPr/>
          </p:nvSpPr>
          <p:spPr bwMode="auto">
            <a:xfrm>
              <a:off x="6096000" y="5851525"/>
              <a:ext cx="1295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- (không có)</a:t>
              </a:r>
            </a:p>
          </p:txBody>
        </p:sp>
        <p:sp>
          <p:nvSpPr>
            <p:cNvPr id="20529" name="Text Box 51"/>
            <p:cNvSpPr txBox="1">
              <a:spLocks noChangeArrowheads="1"/>
            </p:cNvSpPr>
            <p:nvPr/>
          </p:nvSpPr>
          <p:spPr bwMode="auto">
            <a:xfrm>
              <a:off x="7543800" y="5851525"/>
              <a:ext cx="1295400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4" rIns="9144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vi-VN" sz="22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Giống quả (phao nổi)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5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4171" y="1249364"/>
            <a:ext cx="7730219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altLang="vi-V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diệp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vi-VN" sz="2800" dirty="0"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(do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800"/>
              </a:spcAft>
              <a:buFontTx/>
              <a:buChar char="-"/>
            </a:pP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Aft>
                <a:spcPts val="1800"/>
              </a:spcAft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1800"/>
              </a:spcAft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5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0" y="1463675"/>
            <a:ext cx="335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9089"/>
            <a:ext cx="1219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2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981200" y="4394201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Tảo vòng  (nước ngọt)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352801" y="4419600"/>
            <a:ext cx="15605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Rau diếp biển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(nước mặn)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800600" y="4419601"/>
            <a:ext cx="14557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Rau câu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(nước mặn)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096000" y="44196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Tảo sừng hươu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(nước mặn)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7772400" y="4419600"/>
            <a:ext cx="11430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Tảo tiểu cầu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(nước ngọt)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10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991600" y="4419600"/>
            <a:ext cx="990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Tảo Silic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104B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(nước ngọt)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2000" b="1">
              <a:solidFill>
                <a:srgbClr val="104B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9" descr="h1"/>
          <p:cNvPicPr>
            <a:picLocks noChangeAspect="1" noChangeArrowheads="1"/>
          </p:cNvPicPr>
          <p:nvPr/>
        </p:nvPicPr>
        <p:blipFill>
          <a:blip r:embed="rId3">
            <a:lum contras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 b="4202"/>
          <a:stretch>
            <a:fillRect/>
          </a:stretch>
        </p:blipFill>
        <p:spPr bwMode="auto">
          <a:xfrm>
            <a:off x="1739900" y="2139950"/>
            <a:ext cx="5499100" cy="2209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h2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16151"/>
            <a:ext cx="2743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12"/>
          <p:cNvSpPr>
            <a:spLocks noChangeArrowheads="1"/>
          </p:cNvSpPr>
          <p:nvPr/>
        </p:nvSpPr>
        <p:spPr bwMode="auto">
          <a:xfrm>
            <a:off x="1524000" y="-190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44: CHƯƠNG VIII: CÁC NHÓM THỰC VẬT - Bài 37: TẢO</a:t>
            </a:r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2406423" y="381000"/>
            <a:ext cx="7699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vi-VN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40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gặp</a:t>
            </a:r>
            <a:endParaRPr lang="en-US" altLang="vi-VN" sz="4000" b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19"/>
          <p:cNvSpPr txBox="1">
            <a:spLocks noChangeArrowheads="1"/>
          </p:cNvSpPr>
          <p:nvPr/>
        </p:nvSpPr>
        <p:spPr bwMode="auto">
          <a:xfrm>
            <a:off x="1371600" y="1302474"/>
            <a:ext cx="4876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TẢO ĐƠN BÀO</a:t>
            </a:r>
          </a:p>
        </p:txBody>
      </p:sp>
      <p:grpSp>
        <p:nvGrpSpPr>
          <p:cNvPr id="25604" name="Group 26"/>
          <p:cNvGrpSpPr>
            <a:grpSpLocks/>
          </p:cNvGrpSpPr>
          <p:nvPr/>
        </p:nvGrpSpPr>
        <p:grpSpPr bwMode="auto">
          <a:xfrm>
            <a:off x="6705600" y="2438400"/>
            <a:ext cx="3962400" cy="3568700"/>
            <a:chOff x="3264" y="672"/>
            <a:chExt cx="2496" cy="2248"/>
          </a:xfrm>
        </p:grpSpPr>
        <p:pic>
          <p:nvPicPr>
            <p:cNvPr id="25609" name="Picture 7" descr="F:\Tảo\Tảo silic 2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024"/>
            <a:stretch>
              <a:fillRect/>
            </a:stretch>
          </p:blipFill>
          <p:spPr bwMode="auto">
            <a:xfrm>
              <a:off x="3264" y="672"/>
              <a:ext cx="1033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0" name="Picture 6" descr="F:\Tảo\Tảo silic 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672"/>
              <a:ext cx="1488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1" name="Text Box 23"/>
            <p:cNvSpPr txBox="1">
              <a:spLocks noChangeArrowheads="1"/>
            </p:cNvSpPr>
            <p:nvPr/>
          </p:nvSpPr>
          <p:spPr bwMode="auto">
            <a:xfrm>
              <a:off x="3693" y="2590"/>
              <a:ext cx="1440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2.Tảo silic</a:t>
              </a:r>
            </a:p>
          </p:txBody>
        </p:sp>
      </p:grpSp>
      <p:grpSp>
        <p:nvGrpSpPr>
          <p:cNvPr id="25605" name="Group 25"/>
          <p:cNvGrpSpPr>
            <a:grpSpLocks/>
          </p:cNvGrpSpPr>
          <p:nvPr/>
        </p:nvGrpSpPr>
        <p:grpSpPr bwMode="auto">
          <a:xfrm>
            <a:off x="1676400" y="2590801"/>
            <a:ext cx="2590800" cy="3406775"/>
            <a:chOff x="0" y="768"/>
            <a:chExt cx="1632" cy="2146"/>
          </a:xfrm>
        </p:grpSpPr>
        <p:pic>
          <p:nvPicPr>
            <p:cNvPr id="25607" name="Picture 8" descr="DSC004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9" t="3217" r="17949" b="19571"/>
            <a:stretch>
              <a:fillRect/>
            </a:stretch>
          </p:blipFill>
          <p:spPr bwMode="auto">
            <a:xfrm>
              <a:off x="0" y="768"/>
              <a:ext cx="1632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24"/>
            <p:cNvSpPr txBox="1">
              <a:spLocks noChangeArrowheads="1"/>
            </p:cNvSpPr>
            <p:nvPr/>
          </p:nvSpPr>
          <p:spPr bwMode="auto">
            <a:xfrm>
              <a:off x="240" y="2313"/>
              <a:ext cx="1104" cy="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1. Tảo tiểu cầu</a:t>
              </a:r>
            </a:p>
          </p:txBody>
        </p:sp>
      </p:grpSp>
      <p:pic>
        <p:nvPicPr>
          <p:cNvPr id="25606" name="Picture 20" descr="h2"/>
          <p:cNvPicPr>
            <a:picLocks noChangeAspect="1" noChangeArrowheads="1"/>
          </p:cNvPicPr>
          <p:nvPr/>
        </p:nvPicPr>
        <p:blipFill>
          <a:blip r:embed="rId5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1" r="14030"/>
          <a:stretch>
            <a:fillRect/>
          </a:stretch>
        </p:blipFill>
        <p:spPr bwMode="auto">
          <a:xfrm>
            <a:off x="5181600" y="1978025"/>
            <a:ext cx="137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406423" y="381000"/>
            <a:ext cx="76998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vài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vi-VN" sz="4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gặp</a:t>
            </a:r>
            <a:endParaRPr lang="en-US" altLang="vi-VN" sz="40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8971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4"/>
          <p:cNvGrpSpPr>
            <a:grpSpLocks/>
          </p:cNvGrpSpPr>
          <p:nvPr/>
        </p:nvGrpSpPr>
        <p:grpSpPr bwMode="auto">
          <a:xfrm>
            <a:off x="1524000" y="1"/>
            <a:ext cx="4495800" cy="3687763"/>
            <a:chOff x="0" y="2526"/>
            <a:chExt cx="1968" cy="1795"/>
          </a:xfrm>
        </p:grpSpPr>
        <p:pic>
          <p:nvPicPr>
            <p:cNvPr id="26633" name="Picture 5" descr="tao anh va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26"/>
              <a:ext cx="1968" cy="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249" y="4142"/>
              <a:ext cx="1152" cy="17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3. Tảo vàng ánh</a:t>
              </a:r>
            </a:p>
          </p:txBody>
        </p:sp>
      </p:grp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4038600" y="4038600"/>
            <a:ext cx="4495800" cy="2819400"/>
            <a:chOff x="2016" y="2544"/>
            <a:chExt cx="1872" cy="1776"/>
          </a:xfrm>
        </p:grpSpPr>
        <p:pic>
          <p:nvPicPr>
            <p:cNvPr id="26631" name="Picture 8" descr="tao luc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544"/>
              <a:ext cx="1872" cy="177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2" name="Text Box 9"/>
            <p:cNvSpPr txBox="1">
              <a:spLocks noChangeArrowheads="1"/>
            </p:cNvSpPr>
            <p:nvPr/>
          </p:nvSpPr>
          <p:spPr bwMode="auto">
            <a:xfrm>
              <a:off x="2016" y="4089"/>
              <a:ext cx="768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4. Tảo lục</a:t>
              </a:r>
            </a:p>
          </p:txBody>
        </p:sp>
      </p:grpSp>
      <p:grpSp>
        <p:nvGrpSpPr>
          <p:cNvPr id="26628" name="Group 10"/>
          <p:cNvGrpSpPr>
            <a:grpSpLocks/>
          </p:cNvGrpSpPr>
          <p:nvPr/>
        </p:nvGrpSpPr>
        <p:grpSpPr bwMode="auto">
          <a:xfrm>
            <a:off x="6400800" y="0"/>
            <a:ext cx="4267200" cy="3657600"/>
            <a:chOff x="3888" y="2544"/>
            <a:chExt cx="1872" cy="1776"/>
          </a:xfrm>
        </p:grpSpPr>
        <p:pic>
          <p:nvPicPr>
            <p:cNvPr id="26629" name="Picture 10" descr="F:\Tảo\Vi tảo Microalgae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544"/>
              <a:ext cx="1872" cy="177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30" name="Text Box 12"/>
            <p:cNvSpPr txBox="1">
              <a:spLocks noChangeArrowheads="1"/>
            </p:cNvSpPr>
            <p:nvPr/>
          </p:nvSpPr>
          <p:spPr bwMode="auto">
            <a:xfrm>
              <a:off x="4986" y="4137"/>
              <a:ext cx="768" cy="17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.VnTime" panose="020B7200000000000000" pitchFamily="34" charset="0"/>
                </a:rPr>
                <a:t>5. </a:t>
              </a: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Vi tảo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93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9"/>
          <p:cNvSpPr txBox="1">
            <a:spLocks noChangeArrowheads="1"/>
          </p:cNvSpPr>
          <p:nvPr/>
        </p:nvSpPr>
        <p:spPr bwMode="auto">
          <a:xfrm>
            <a:off x="457200" y="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24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TẢO ĐA BÀO</a:t>
            </a:r>
          </a:p>
        </p:txBody>
      </p:sp>
      <p:pic>
        <p:nvPicPr>
          <p:cNvPr id="27651" name="Picture 3" descr="F:\Tảo\Tao la de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762001"/>
            <a:ext cx="2971800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2" name="Group 16"/>
          <p:cNvGrpSpPr>
            <a:grpSpLocks/>
          </p:cNvGrpSpPr>
          <p:nvPr/>
        </p:nvGrpSpPr>
        <p:grpSpPr bwMode="auto">
          <a:xfrm>
            <a:off x="1524000" y="547914"/>
            <a:ext cx="2667000" cy="3048000"/>
            <a:chOff x="0" y="336"/>
            <a:chExt cx="1680" cy="1920"/>
          </a:xfrm>
        </p:grpSpPr>
        <p:pic>
          <p:nvPicPr>
            <p:cNvPr id="27663" name="Picture 5" descr="DSC00428"/>
            <p:cNvPicPr>
              <a:picLocks noChangeAspect="1" noChangeArrowheads="1"/>
            </p:cNvPicPr>
            <p:nvPr/>
          </p:nvPicPr>
          <p:blipFill>
            <a:blip r:embed="rId4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5" r="9827" b="6342"/>
            <a:stretch>
              <a:fillRect/>
            </a:stretch>
          </p:blipFill>
          <p:spPr bwMode="auto">
            <a:xfrm>
              <a:off x="0" y="336"/>
              <a:ext cx="1680" cy="192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4" name="Text Box 11"/>
            <p:cNvSpPr txBox="1">
              <a:spLocks noChangeArrowheads="1"/>
            </p:cNvSpPr>
            <p:nvPr/>
          </p:nvSpPr>
          <p:spPr bwMode="auto">
            <a:xfrm>
              <a:off x="0" y="2016"/>
              <a:ext cx="720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Tảo vòng</a:t>
              </a:r>
            </a:p>
          </p:txBody>
        </p:sp>
      </p:grpSp>
      <p:sp>
        <p:nvSpPr>
          <p:cNvPr id="27653" name="Text Box 12"/>
          <p:cNvSpPr txBox="1">
            <a:spLocks noChangeArrowheads="1"/>
          </p:cNvSpPr>
          <p:nvPr/>
        </p:nvSpPr>
        <p:spPr bwMode="auto">
          <a:xfrm>
            <a:off x="4343400" y="3200401"/>
            <a:ext cx="1600200" cy="36671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Blip>
                <a:blip r:embed="rId2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Rau diếp biển</a:t>
            </a:r>
          </a:p>
        </p:txBody>
      </p:sp>
      <p:grpSp>
        <p:nvGrpSpPr>
          <p:cNvPr id="27654" name="Group 19"/>
          <p:cNvGrpSpPr>
            <a:grpSpLocks/>
          </p:cNvGrpSpPr>
          <p:nvPr/>
        </p:nvGrpSpPr>
        <p:grpSpPr bwMode="auto">
          <a:xfrm>
            <a:off x="1524000" y="3900714"/>
            <a:ext cx="2590800" cy="2971800"/>
            <a:chOff x="0" y="2448"/>
            <a:chExt cx="1632" cy="1872"/>
          </a:xfrm>
        </p:grpSpPr>
        <p:pic>
          <p:nvPicPr>
            <p:cNvPr id="27661" name="Picture 6" descr="DSC00430"/>
            <p:cNvPicPr>
              <a:picLocks noChangeAspect="1" noChangeArrowheads="1"/>
            </p:cNvPicPr>
            <p:nvPr/>
          </p:nvPicPr>
          <p:blipFill>
            <a:blip r:embed="rId5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48"/>
              <a:ext cx="1632" cy="1872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2" name="Text Box 13"/>
            <p:cNvSpPr txBox="1">
              <a:spLocks noChangeArrowheads="1"/>
            </p:cNvSpPr>
            <p:nvPr/>
          </p:nvSpPr>
          <p:spPr bwMode="auto">
            <a:xfrm>
              <a:off x="0" y="4089"/>
              <a:ext cx="1104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Tảo sừng hưou</a:t>
              </a:r>
            </a:p>
          </p:txBody>
        </p:sp>
      </p:grpSp>
      <p:grpSp>
        <p:nvGrpSpPr>
          <p:cNvPr id="27655" name="Group 20"/>
          <p:cNvGrpSpPr>
            <a:grpSpLocks/>
          </p:cNvGrpSpPr>
          <p:nvPr/>
        </p:nvGrpSpPr>
        <p:grpSpPr bwMode="auto">
          <a:xfrm>
            <a:off x="4495800" y="3976914"/>
            <a:ext cx="2667000" cy="2895600"/>
            <a:chOff x="1872" y="2496"/>
            <a:chExt cx="1680" cy="1824"/>
          </a:xfrm>
        </p:grpSpPr>
        <p:pic>
          <p:nvPicPr>
            <p:cNvPr id="27659" name="Picture 7" descr="DSC00429"/>
            <p:cNvPicPr>
              <a:picLocks noChangeAspect="1" noChangeArrowheads="1"/>
            </p:cNvPicPr>
            <p:nvPr/>
          </p:nvPicPr>
          <p:blipFill>
            <a:blip r:embed="rId6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72"/>
            <a:stretch>
              <a:fillRect/>
            </a:stretch>
          </p:blipFill>
          <p:spPr bwMode="auto">
            <a:xfrm>
              <a:off x="1872" y="2496"/>
              <a:ext cx="1680" cy="1824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60" name="Text Box 14"/>
            <p:cNvSpPr txBox="1">
              <a:spLocks noChangeArrowheads="1"/>
            </p:cNvSpPr>
            <p:nvPr/>
          </p:nvSpPr>
          <p:spPr bwMode="auto">
            <a:xfrm>
              <a:off x="1872" y="4089"/>
              <a:ext cx="624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Rau câu</a:t>
              </a:r>
            </a:p>
          </p:txBody>
        </p:sp>
      </p:grpSp>
      <p:grpSp>
        <p:nvGrpSpPr>
          <p:cNvPr id="27656" name="Group 18"/>
          <p:cNvGrpSpPr>
            <a:grpSpLocks/>
          </p:cNvGrpSpPr>
          <p:nvPr/>
        </p:nvGrpSpPr>
        <p:grpSpPr bwMode="auto">
          <a:xfrm>
            <a:off x="4343400" y="547914"/>
            <a:ext cx="2819400" cy="3048000"/>
            <a:chOff x="1776" y="336"/>
            <a:chExt cx="1776" cy="1920"/>
          </a:xfrm>
        </p:grpSpPr>
        <p:pic>
          <p:nvPicPr>
            <p:cNvPr id="27657" name="Picture 4" descr="DSC00427"/>
            <p:cNvPicPr>
              <a:picLocks noChangeAspect="1" noChangeArrowheads="1"/>
            </p:cNvPicPr>
            <p:nvPr/>
          </p:nvPicPr>
          <p:blipFill>
            <a:blip r:embed="rId7">
              <a:lum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98" t="4878" r="8401"/>
            <a:stretch>
              <a:fillRect/>
            </a:stretch>
          </p:blipFill>
          <p:spPr bwMode="auto">
            <a:xfrm>
              <a:off x="1776" y="336"/>
              <a:ext cx="1776" cy="192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8" name="Text Box 17"/>
            <p:cNvSpPr txBox="1">
              <a:spLocks noChangeArrowheads="1"/>
            </p:cNvSpPr>
            <p:nvPr/>
          </p:nvSpPr>
          <p:spPr bwMode="auto">
            <a:xfrm>
              <a:off x="1776" y="2016"/>
              <a:ext cx="1008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Font typeface="Wingdings" panose="05000000000000000000" pitchFamily="2" charset="2"/>
                <a:buBlip>
                  <a:blip r:embed="rId2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en-US" altLang="vi-VN" sz="18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Rau diếp biển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341636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1"/>
          <p:cNvGrpSpPr>
            <a:grpSpLocks/>
          </p:cNvGrpSpPr>
          <p:nvPr/>
        </p:nvGrpSpPr>
        <p:grpSpPr bwMode="auto">
          <a:xfrm>
            <a:off x="6248400" y="152400"/>
            <a:ext cx="4191000" cy="3276600"/>
            <a:chOff x="2976" y="96"/>
            <a:chExt cx="2640" cy="2064"/>
          </a:xfrm>
        </p:grpSpPr>
        <p:pic>
          <p:nvPicPr>
            <p:cNvPr id="28684" name="Picture 3" descr="F:\Tảo\Tảo cát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96"/>
              <a:ext cx="2640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5" name="TextBox 10"/>
            <p:cNvSpPr txBox="1">
              <a:spLocks noChangeArrowheads="1"/>
            </p:cNvSpPr>
            <p:nvPr/>
          </p:nvSpPr>
          <p:spPr bwMode="auto">
            <a:xfrm>
              <a:off x="4896" y="1872"/>
              <a:ext cx="720" cy="25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Tảo cát</a:t>
              </a:r>
            </a:p>
          </p:txBody>
        </p:sp>
      </p:grp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1524000" y="3581400"/>
            <a:ext cx="4343400" cy="3149600"/>
            <a:chOff x="0" y="2256"/>
            <a:chExt cx="2736" cy="1984"/>
          </a:xfrm>
        </p:grpSpPr>
        <p:pic>
          <p:nvPicPr>
            <p:cNvPr id="28682" name="Picture 4" descr="F:\Tảo\Tảo bẹ nâu.bm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56"/>
              <a:ext cx="2736" cy="196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83" name="TextBox 10"/>
            <p:cNvSpPr txBox="1">
              <a:spLocks noChangeArrowheads="1"/>
            </p:cNvSpPr>
            <p:nvPr/>
          </p:nvSpPr>
          <p:spPr bwMode="auto">
            <a:xfrm>
              <a:off x="0" y="3984"/>
              <a:ext cx="912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Tảo bẹ nâu</a:t>
              </a:r>
            </a:p>
          </p:txBody>
        </p:sp>
      </p:grpSp>
      <p:grpSp>
        <p:nvGrpSpPr>
          <p:cNvPr id="28676" name="Group 20"/>
          <p:cNvGrpSpPr>
            <a:grpSpLocks/>
          </p:cNvGrpSpPr>
          <p:nvPr/>
        </p:nvGrpSpPr>
        <p:grpSpPr bwMode="auto">
          <a:xfrm>
            <a:off x="1676400" y="228600"/>
            <a:ext cx="4343400" cy="3149600"/>
            <a:chOff x="96" y="144"/>
            <a:chExt cx="2736" cy="1984"/>
          </a:xfrm>
        </p:grpSpPr>
        <p:pic>
          <p:nvPicPr>
            <p:cNvPr id="28680" name="Picture 2" descr="F:\Tảo\Tảo tóc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4"/>
              <a:ext cx="2736" cy="1968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81" name="TextBox 10"/>
            <p:cNvSpPr txBox="1">
              <a:spLocks noChangeArrowheads="1"/>
            </p:cNvSpPr>
            <p:nvPr/>
          </p:nvSpPr>
          <p:spPr bwMode="auto">
            <a:xfrm>
              <a:off x="192" y="1872"/>
              <a:ext cx="720" cy="2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Tảo tóc</a:t>
              </a:r>
            </a:p>
          </p:txBody>
        </p:sp>
      </p:grpSp>
      <p:grpSp>
        <p:nvGrpSpPr>
          <p:cNvPr id="28677" name="Group 22"/>
          <p:cNvGrpSpPr>
            <a:grpSpLocks/>
          </p:cNvGrpSpPr>
          <p:nvPr/>
        </p:nvGrpSpPr>
        <p:grpSpPr bwMode="auto">
          <a:xfrm>
            <a:off x="6096000" y="3505200"/>
            <a:ext cx="4362450" cy="3200400"/>
            <a:chOff x="2880" y="2208"/>
            <a:chExt cx="2748" cy="2016"/>
          </a:xfrm>
        </p:grpSpPr>
        <p:pic>
          <p:nvPicPr>
            <p:cNvPr id="28678" name="Picture 18" descr="75 von Ihnen.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208"/>
              <a:ext cx="2700" cy="201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9" name="TextBox 10"/>
            <p:cNvSpPr txBox="1">
              <a:spLocks noChangeArrowheads="1"/>
            </p:cNvSpPr>
            <p:nvPr/>
          </p:nvSpPr>
          <p:spPr bwMode="auto">
            <a:xfrm>
              <a:off x="2880" y="3972"/>
              <a:ext cx="2748" cy="2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Tảo thường thấy trên đá, vật trang trí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644735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F:\Tảo\tảo đỏ sống ở Đại Tây Dươ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TextBox 13"/>
          <p:cNvSpPr txBox="1">
            <a:spLocks noChangeArrowheads="1"/>
          </p:cNvSpPr>
          <p:nvPr/>
        </p:nvSpPr>
        <p:spPr bwMode="auto">
          <a:xfrm>
            <a:off x="1524000" y="0"/>
            <a:ext cx="2819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Một số loại tảo đỏ</a:t>
            </a:r>
          </a:p>
        </p:txBody>
      </p:sp>
      <p:pic>
        <p:nvPicPr>
          <p:cNvPr id="29700" name="Picture 20" descr="ta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419600" cy="297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21" descr="61 von Ihne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1485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22" descr="6tao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4572000" cy="3124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958909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4" descr="502 von Ihn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33400"/>
            <a:ext cx="32988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2" descr="algae_23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533401"/>
            <a:ext cx="29908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ow_e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3343275"/>
            <a:ext cx="27432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9"/>
          <p:cNvSpPr txBox="1">
            <a:spLocks noChangeArrowheads="1"/>
          </p:cNvSpPr>
          <p:nvPr/>
        </p:nvSpPr>
        <p:spPr bwMode="auto">
          <a:xfrm>
            <a:off x="2667001" y="2819401"/>
            <a:ext cx="2600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Tảo trong ao</a:t>
            </a:r>
            <a:endParaRPr lang="vi-VN" altLang="vi-V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6096000" y="2819401"/>
            <a:ext cx="4491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Tảo trên mặt kênh mương</a:t>
            </a:r>
            <a:endParaRPr lang="vi-VN" altLang="vi-V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4440239" y="5762626"/>
            <a:ext cx="3902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Tảo trong ruộng lúa</a:t>
            </a:r>
            <a:endParaRPr lang="vi-VN" altLang="vi-VN" sz="2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54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159125" y="3373438"/>
            <a:ext cx="81153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Tảo 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được xếp vào thành nhóm 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bậc thấp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vì: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667000" y="2794001"/>
            <a:ext cx="768508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được xếp vào thành nhóm thực vật bậc thấp, vì sao?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971800" y="338139"/>
            <a:ext cx="8610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đa dạng của tảo được thể hiện như thế nào?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3173413" y="1268413"/>
            <a:ext cx="3657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Hình dạng khác nhau.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Màu sắc khác nhau.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Kích thước khác nhau.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159126" y="806451"/>
            <a:ext cx="32416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* Tảo rất đa dạng</a:t>
            </a:r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159126" y="3862389"/>
            <a:ext cx="8615363" cy="92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Chưa có rễ, thân, lá thật sự.</a:t>
            </a:r>
          </a:p>
          <a:p>
            <a:pPr eaLnBrk="1" hangingPunct="1">
              <a:spcBef>
                <a:spcPct val="25000"/>
              </a:spcBef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- Cơ thể chưa phân hóa thành các mô, chưa có mạch dẫn.</a:t>
            </a:r>
          </a:p>
        </p:txBody>
      </p:sp>
      <p:pic>
        <p:nvPicPr>
          <p:cNvPr id="8" name="Picture 7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161926"/>
            <a:ext cx="1219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7587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6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3" grpId="0"/>
      <p:bldP spid="32773" grpId="1"/>
      <p:bldP spid="32772" grpId="0"/>
      <p:bldP spid="32774" grpId="0"/>
      <p:bldP spid="32775" grpId="0"/>
      <p:bldP spid="3277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mages407523_rong_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9775"/>
            <a:ext cx="4114800" cy="31242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7" descr="images402747_rong_mo_duoc_chat_thanh_dong_cho_xuat_vao_dat_l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6125"/>
            <a:ext cx="4648200" cy="311785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4191000" y="5410201"/>
            <a:ext cx="2971800" cy="4032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18288" rIns="0" bIns="18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981200" y="258764"/>
            <a:ext cx="3505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altLang="vi-VN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1974850" y="114141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</a:rPr>
              <a:t>Một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tảo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</a:rPr>
              <a:t>ích</a:t>
            </a:r>
            <a:r>
              <a:rPr lang="en-US" altLang="vi-VN" sz="2400" b="1" i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6855402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13b"/>
          <p:cNvPicPr>
            <a:picLocks noChangeAspect="1" noChangeArrowheads="1"/>
          </p:cNvPicPr>
          <p:nvPr/>
        </p:nvPicPr>
        <p:blipFill>
          <a:blip r:embed="rId2">
            <a:lum bright="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1"/>
            <a:ext cx="5867400" cy="3732213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048000" y="4861359"/>
            <a:ext cx="2895600" cy="7755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18288" rIns="0" bIns="18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Spirulina </a:t>
            </a:r>
          </a:p>
        </p:txBody>
      </p:sp>
      <p:pic>
        <p:nvPicPr>
          <p:cNvPr id="33803" name="Picture 11" descr="tao-spirulina-king-dnarmsa-720vien-shopviet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2286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7800110" y="4861359"/>
            <a:ext cx="2715491" cy="7755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18288" rIns="0" bIns="1828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Spirulina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03355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0767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3200400" y="3962400"/>
            <a:ext cx="5862638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vi-VN" sz="2400" dirty="0" err="1">
                <a:latin typeface="Times New Roman" panose="02020603050405020304" pitchFamily="18" charset="0"/>
              </a:rPr>
              <a:t>Thuốc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ra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từ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tảo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xoắn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</a:rPr>
              <a:t>chống</a:t>
            </a:r>
            <a:r>
              <a:rPr lang="en-US" altLang="vi-VN" sz="2400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lão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hóa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chữa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thiếu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máu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xốp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xương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điều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trị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gan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gan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nhân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bị</a:t>
            </a:r>
            <a:r>
              <a:rPr lang="en-US" altLang="vi-VN" sz="2400" b="1" dirty="0">
                <a:latin typeface="Times New Roman" panose="02020603050405020304" pitchFamily="18" charset="0"/>
              </a:rPr>
              <a:t> cholesterol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máu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2400" b="1" dirty="0">
                <a:latin typeface="Times New Roman" panose="02020603050405020304" pitchFamily="18" charset="0"/>
              </a:rPr>
              <a:t> da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lan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tỏa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tiểu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loét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dạ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dày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tá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tràng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yếu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hoặc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viêm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tụy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đục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thủy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tinh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suy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giảm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thị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lực</a:t>
            </a:r>
            <a:r>
              <a:rPr lang="en-US" altLang="vi-VN" sz="2400" b="1" dirty="0"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bệnh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rụng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tóc</a:t>
            </a:r>
            <a:r>
              <a:rPr lang="en-US" altLang="vi-VN" sz="2400" dirty="0">
                <a:latin typeface="Times New Roman" panose="02020603050405020304" pitchFamily="18" charset="0"/>
              </a:rPr>
              <a:t>,…. </a:t>
            </a:r>
          </a:p>
        </p:txBody>
      </p:sp>
    </p:spTree>
    <p:extLst>
      <p:ext uri="{BB962C8B-B14F-4D97-AF65-F5344CB8AC3E}">
        <p14:creationId xmlns:p14="http://schemas.microsoft.com/office/powerpoint/2010/main" val="38198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Imag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1828800" y="5197386"/>
            <a:ext cx="419100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Tảo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sống</a:t>
            </a:r>
            <a:r>
              <a:rPr lang="en-US" altLang="vi-VN" sz="2400" b="1" dirty="0"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mọi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nơi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hấp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thụ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rất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nhiều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khí</a:t>
            </a:r>
            <a:r>
              <a:rPr lang="en-US" altLang="vi-VN" sz="2400" b="1" dirty="0">
                <a:latin typeface="Times New Roman" panose="02020603050405020304" pitchFamily="18" charset="0"/>
              </a:rPr>
              <a:t> CO2, </a:t>
            </a:r>
            <a:r>
              <a:rPr lang="en-US" altLang="vi-VN" sz="2400" b="1" i="1" u="sng" dirty="0" err="1">
                <a:latin typeface="Times New Roman" panose="02020603050405020304" pitchFamily="18" charset="0"/>
              </a:rPr>
              <a:t>cung</a:t>
            </a:r>
            <a:r>
              <a:rPr lang="en-US" altLang="vi-VN" sz="2400" b="1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latin typeface="Times New Roman" panose="02020603050405020304" pitchFamily="18" charset="0"/>
              </a:rPr>
              <a:t>cấp</a:t>
            </a:r>
            <a:r>
              <a:rPr lang="en-US" altLang="vi-VN" sz="2400" b="1" i="1" u="sng" dirty="0">
                <a:latin typeface="Times New Roman" panose="02020603050405020304" pitchFamily="18" charset="0"/>
              </a:rPr>
              <a:t> O</a:t>
            </a:r>
            <a:r>
              <a:rPr lang="en-US" altLang="vi-VN" sz="2400" b="1" i="1" u="sng" baseline="-25000" dirty="0">
                <a:latin typeface="Times New Roman" panose="02020603050405020304" pitchFamily="18" charset="0"/>
              </a:rPr>
              <a:t>2</a:t>
            </a:r>
            <a:r>
              <a:rPr lang="en-US" altLang="vi-VN" sz="2400" b="1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b="1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b="1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latin typeface="Times New Roman" panose="02020603050405020304" pitchFamily="18" charset="0"/>
              </a:rPr>
              <a:t>sinh</a:t>
            </a:r>
            <a:r>
              <a:rPr lang="en-US" altLang="vi-VN" sz="2400" b="1" i="1" u="sng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u="sng" dirty="0" err="1">
                <a:latin typeface="Times New Roman" panose="02020603050405020304" pitchFamily="18" charset="0"/>
              </a:rPr>
              <a:t>vật</a:t>
            </a:r>
            <a:endParaRPr lang="en-US" altLang="vi-VN" sz="2400" b="1" i="1" u="sng" dirty="0">
              <a:latin typeface="Times New Roman" panose="02020603050405020304" pitchFamily="18" charset="0"/>
            </a:endParaRPr>
          </a:p>
        </p:txBody>
      </p:sp>
      <p:pic>
        <p:nvPicPr>
          <p:cNvPr id="31750" name="Picture 8" descr="cá ăn t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2000"/>
            <a:ext cx="4191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6400800" y="5259725"/>
            <a:ext cx="40386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Tảo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làm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thức</a:t>
            </a:r>
            <a:r>
              <a:rPr lang="en-US" altLang="vi-VN" sz="24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</a:rPr>
              <a:t>ăn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cho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một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số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loài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cá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9483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905000" y="152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2771" name="Group 18"/>
          <p:cNvGrpSpPr>
            <a:grpSpLocks/>
          </p:cNvGrpSpPr>
          <p:nvPr/>
        </p:nvGrpSpPr>
        <p:grpSpPr bwMode="auto">
          <a:xfrm>
            <a:off x="6096000" y="3124200"/>
            <a:ext cx="4495800" cy="3657600"/>
            <a:chOff x="2880" y="1968"/>
            <a:chExt cx="2832" cy="2304"/>
          </a:xfrm>
        </p:grpSpPr>
        <p:pic>
          <p:nvPicPr>
            <p:cNvPr id="32779" name="Picture 6" descr="Ảnh0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68"/>
              <a:ext cx="2832" cy="2304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80" name="Text Box 7"/>
            <p:cNvSpPr txBox="1">
              <a:spLocks noChangeArrowheads="1"/>
            </p:cNvSpPr>
            <p:nvPr/>
          </p:nvSpPr>
          <p:spPr bwMode="auto">
            <a:xfrm>
              <a:off x="2880" y="4032"/>
              <a:ext cx="2160" cy="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" rIns="0" bIns="1828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000"/>
                <a:t>Tảo xoắn </a:t>
              </a:r>
              <a:r>
                <a:rPr lang="en-US" altLang="vi-VN" sz="2000" b="1"/>
                <a:t>bó gốc lúa</a:t>
              </a:r>
              <a:r>
                <a:rPr lang="en-US" altLang="vi-VN" sz="2000"/>
                <a:t> </a:t>
              </a:r>
            </a:p>
          </p:txBody>
        </p:sp>
      </p:grpSp>
      <p:pic>
        <p:nvPicPr>
          <p:cNvPr id="32772" name="Picture 9" descr="taod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733801"/>
            <a:ext cx="4495800" cy="3057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11" descr="5 hiện tượng thiên nhiên đẹp nhất quả đất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4495800" cy="2895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13" descr="201209-3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38188"/>
            <a:ext cx="4495800" cy="29194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5" name="Rectangle 14"/>
          <p:cNvSpPr>
            <a:spLocks noChangeArrowheads="1"/>
          </p:cNvSpPr>
          <p:nvPr/>
        </p:nvSpPr>
        <p:spPr bwMode="auto">
          <a:xfrm>
            <a:off x="6024563" y="3654425"/>
            <a:ext cx="4572000" cy="76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32776" name="Text Box 15"/>
          <p:cNvSpPr txBox="1">
            <a:spLocks noChangeArrowheads="1"/>
          </p:cNvSpPr>
          <p:nvPr/>
        </p:nvSpPr>
        <p:spPr bwMode="auto">
          <a:xfrm>
            <a:off x="1600200" y="3200401"/>
            <a:ext cx="1676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Thủy triều đỏ</a:t>
            </a:r>
          </a:p>
        </p:txBody>
      </p:sp>
      <p:sp>
        <p:nvSpPr>
          <p:cNvPr id="32777" name="Text Box 16"/>
          <p:cNvSpPr txBox="1">
            <a:spLocks noChangeArrowheads="1"/>
          </p:cNvSpPr>
          <p:nvPr/>
        </p:nvSpPr>
        <p:spPr bwMode="auto">
          <a:xfrm>
            <a:off x="6172200" y="3184526"/>
            <a:ext cx="38862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Thủy triều đỏ gây chết ngao nuôi</a:t>
            </a:r>
          </a:p>
        </p:txBody>
      </p:sp>
      <p:sp>
        <p:nvSpPr>
          <p:cNvPr id="32778" name="Text Box 17"/>
          <p:cNvSpPr txBox="1">
            <a:spLocks noChangeArrowheads="1"/>
          </p:cNvSpPr>
          <p:nvPr/>
        </p:nvSpPr>
        <p:spPr bwMode="auto">
          <a:xfrm>
            <a:off x="1600200" y="6324601"/>
            <a:ext cx="1752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/>
              <a:t>Nước nở hoa</a:t>
            </a:r>
          </a:p>
        </p:txBody>
      </p:sp>
    </p:spTree>
    <p:extLst>
      <p:ext uri="{BB962C8B-B14F-4D97-AF65-F5344CB8AC3E}">
        <p14:creationId xmlns:p14="http://schemas.microsoft.com/office/powerpoint/2010/main" val="201551704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Bi mat bien Sargass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2214564" y="3975100"/>
            <a:ext cx="388302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200" b="1">
                <a:latin typeface="Times New Roman" panose="02020603050405020304" pitchFamily="18" charset="0"/>
              </a:rPr>
              <a:t>Tảo Sargasso - tảo đuôi ngựa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828800" y="4546601"/>
            <a:ext cx="4495800" cy="21240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200">
                <a:latin typeface="Times New Roman" panose="02020603050405020304" pitchFamily="18" charset="0"/>
              </a:rPr>
              <a:t>Thuyền đi vào vùng biển Sargasso, bị </a:t>
            </a:r>
            <a:r>
              <a:rPr lang="en-US" altLang="vi-VN" sz="2200" b="1">
                <a:latin typeface="Times New Roman" panose="02020603050405020304" pitchFamily="18" charset="0"/>
              </a:rPr>
              <a:t>tảo Sargasso </a:t>
            </a:r>
            <a:r>
              <a:rPr lang="en-US" altLang="vi-VN" sz="2200">
                <a:latin typeface="Times New Roman" panose="02020603050405020304" pitchFamily="18" charset="0"/>
              </a:rPr>
              <a:t>quấn lấy không đi được, thủy thủ hết lương thực và nước ngọt đành chịu chết. Do đó, biển Sargasso được gọi là</a:t>
            </a:r>
            <a:r>
              <a:rPr lang="en-US" altLang="vi-VN" sz="2200" i="1">
                <a:latin typeface="Times New Roman" panose="02020603050405020304" pitchFamily="18" charset="0"/>
              </a:rPr>
              <a:t> </a:t>
            </a:r>
            <a:r>
              <a:rPr lang="en-US" altLang="vi-VN" sz="2200" b="1" i="1">
                <a:latin typeface="Times New Roman" panose="02020603050405020304" pitchFamily="18" charset="0"/>
              </a:rPr>
              <a:t>"nghĩa địa trên biển"</a:t>
            </a:r>
            <a:r>
              <a:rPr lang="en-US" altLang="vi-VN" sz="2200" b="1">
                <a:latin typeface="Times New Roman" panose="02020603050405020304" pitchFamily="18" charset="0"/>
              </a:rPr>
              <a:t> </a:t>
            </a:r>
            <a:r>
              <a:rPr lang="en-US" altLang="vi-VN" sz="2200">
                <a:latin typeface="Times New Roman" panose="02020603050405020304" pitchFamily="18" charset="0"/>
              </a:rPr>
              <a:t>và </a:t>
            </a:r>
            <a:r>
              <a:rPr lang="en-US" altLang="vi-VN" sz="2200" b="1" i="1">
                <a:latin typeface="Times New Roman" panose="02020603050405020304" pitchFamily="18" charset="0"/>
              </a:rPr>
              <a:t>"biển quỷ"</a:t>
            </a:r>
            <a:r>
              <a:rPr lang="en-US" altLang="vi-VN" sz="22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6869" name="Picture 7" descr="how_en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411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6477001" y="5538789"/>
            <a:ext cx="3852863" cy="76993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200" b="1">
                <a:latin typeface="Times New Roman" panose="02020603050405020304" pitchFamily="18" charset="0"/>
              </a:rPr>
              <a:t>Tảo xoắn quấn quanh gốc lúa làm lúa khó đẻ nhánh</a:t>
            </a:r>
          </a:p>
        </p:txBody>
      </p:sp>
    </p:spTree>
    <p:extLst>
      <p:ext uri="{BB962C8B-B14F-4D97-AF65-F5344CB8AC3E}">
        <p14:creationId xmlns:p14="http://schemas.microsoft.com/office/powerpoint/2010/main" val="334066299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F:\Tảo\tảo đỏ sống ở Đại Tây Dương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TextBox 13"/>
          <p:cNvSpPr txBox="1">
            <a:spLocks noChangeArrowheads="1"/>
          </p:cNvSpPr>
          <p:nvPr/>
        </p:nvSpPr>
        <p:spPr bwMode="auto">
          <a:xfrm>
            <a:off x="1524000" y="0"/>
            <a:ext cx="2819400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Một số loại tảo đỏ</a:t>
            </a:r>
          </a:p>
        </p:txBody>
      </p:sp>
      <p:pic>
        <p:nvPicPr>
          <p:cNvPr id="37892" name="Picture 20" descr="tao 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4419600" cy="2971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21" descr="61 von Ihne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14850" cy="33528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22" descr="6taod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4572000" cy="3124200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5512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3"/>
          <p:cNvSpPr txBox="1">
            <a:spLocks noChangeArrowheads="1"/>
          </p:cNvSpPr>
          <p:nvPr/>
        </p:nvSpPr>
        <p:spPr bwMode="auto">
          <a:xfrm>
            <a:off x="6248400" y="228600"/>
            <a:ext cx="4267200" cy="1938338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Một số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tảo đơn bào sinh sản quá nhanh 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gây hiện tượng “nước nở hoa” – “Thủy triều đỏ”: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khi chết làm cho nước bị nhiễm bẩn làm chết cá</a:t>
            </a: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8915" name="Rectangle 10"/>
          <p:cNvSpPr>
            <a:spLocks noChangeArrowheads="1"/>
          </p:cNvSpPr>
          <p:nvPr/>
        </p:nvSpPr>
        <p:spPr bwMode="auto">
          <a:xfrm>
            <a:off x="6743700" y="2438401"/>
            <a:ext cx="3581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Thảm họa "thủy triều đỏ" ở Bình Thuận trung tuần tháng 7/2002</a:t>
            </a:r>
            <a:r>
              <a:rPr lang="en-US" altLang="vi-VN" sz="200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>
                <a:latin typeface="Times New Roman" panose="02020603050405020304" pitchFamily="18" charset="0"/>
              </a:rPr>
              <a:t>tạo thành vùng thủy triều đỏ rộng khoảng hơn </a:t>
            </a:r>
            <a:r>
              <a:rPr lang="en-US" altLang="vi-VN" sz="2000" b="1">
                <a:latin typeface="Times New Roman" panose="02020603050405020304" pitchFamily="18" charset="0"/>
              </a:rPr>
              <a:t>40km</a:t>
            </a:r>
            <a:r>
              <a:rPr lang="en-US" altLang="vi-VN" sz="2000" b="1" baseline="30000">
                <a:latin typeface="Times New Roman" panose="02020603050405020304" pitchFamily="18" charset="0"/>
              </a:rPr>
              <a:t>2</a:t>
            </a:r>
            <a:r>
              <a:rPr lang="en-US" altLang="vi-VN" sz="2000">
                <a:latin typeface="Times New Roman" panose="02020603050405020304" pitchFamily="18" charset="0"/>
              </a:rPr>
              <a:t>, làm khoảng 90% sinh vật trong vùng triều, kể cả cá, tôm trong các lồng, bè bị tiêu diệt; môi trường bị ô nhiễm nặng, mấy tháng sau mới hồi phục. </a:t>
            </a:r>
            <a:r>
              <a:rPr lang="en-US" altLang="vi-VN" sz="2000" b="1">
                <a:latin typeface="Times New Roman" panose="02020603050405020304" pitchFamily="18" charset="0"/>
              </a:rPr>
              <a:t>"Thủy triều đỏ" cũng đã khiến 82 người phải nhập viện nguyên nhân là một loài tảo xanh lam "nở hoa", tiết độc tố vào nước biển. </a:t>
            </a:r>
          </a:p>
        </p:txBody>
      </p:sp>
      <p:grpSp>
        <p:nvGrpSpPr>
          <p:cNvPr id="38916" name="Group 13"/>
          <p:cNvGrpSpPr>
            <a:grpSpLocks/>
          </p:cNvGrpSpPr>
          <p:nvPr/>
        </p:nvGrpSpPr>
        <p:grpSpPr bwMode="auto">
          <a:xfrm>
            <a:off x="1819276" y="381000"/>
            <a:ext cx="4252913" cy="5943600"/>
            <a:chOff x="288" y="432"/>
            <a:chExt cx="3120" cy="3888"/>
          </a:xfrm>
        </p:grpSpPr>
        <p:pic>
          <p:nvPicPr>
            <p:cNvPr id="38917" name="Picture 7" descr="thủy triều đỏ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32"/>
              <a:ext cx="312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8" name="Picture 11" descr="Thảm họa thủy triều đỏ với những loài hai mảnh vỏ ăn tảo bị chế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592"/>
              <a:ext cx="3120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03375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28800" y="457200"/>
            <a:ext cx="9144000" cy="637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ôxi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vi-VN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vi-V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vi-V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altLang="vi-V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(“</a:t>
            </a:r>
            <a:r>
              <a:rPr lang="en-US" altLang="vi-VN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vi-V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>
              <a:spcBef>
                <a:spcPct val="0"/>
              </a:spcBef>
              <a:spcAft>
                <a:spcPts val="1800"/>
              </a:spcAft>
              <a:buNone/>
            </a:pP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pic>
        <p:nvPicPr>
          <p:cNvPr id="38915" name="Picture 4" descr="Book-09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153887"/>
            <a:ext cx="1219201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2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35239" y="203579"/>
            <a:ext cx="7650162" cy="1015663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vi-VN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alt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1921090" y="1897039"/>
            <a:ext cx="8369322" cy="3733800"/>
            <a:chOff x="1011382" y="2590800"/>
            <a:chExt cx="7553180" cy="2601913"/>
          </a:xfrm>
        </p:grpSpPr>
        <p:pic>
          <p:nvPicPr>
            <p:cNvPr id="1024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382" y="2590800"/>
              <a:ext cx="3016250" cy="260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2718811"/>
              <a:ext cx="4297362" cy="2466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184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81200" y="3048001"/>
            <a:ext cx="1066800" cy="58477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/>
              <a:t>TẢO</a:t>
            </a:r>
          </a:p>
        </p:txBody>
      </p:sp>
      <p:sp>
        <p:nvSpPr>
          <p:cNvPr id="49158" name="Freeform 6"/>
          <p:cNvSpPr>
            <a:spLocks/>
          </p:cNvSpPr>
          <p:nvPr/>
        </p:nvSpPr>
        <p:spPr bwMode="auto">
          <a:xfrm>
            <a:off x="3048000" y="1371600"/>
            <a:ext cx="2133600" cy="1905000"/>
          </a:xfrm>
          <a:custGeom>
            <a:avLst/>
            <a:gdLst>
              <a:gd name="T0" fmla="*/ 0 w 1344"/>
              <a:gd name="T1" fmla="*/ 2147483646 h 1008"/>
              <a:gd name="T2" fmla="*/ 2147483646 w 1344"/>
              <a:gd name="T3" fmla="*/ 2147483646 h 1008"/>
              <a:gd name="T4" fmla="*/ 2147483646 w 1344"/>
              <a:gd name="T5" fmla="*/ 0 h 10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44" h="1008">
                <a:moveTo>
                  <a:pt x="0" y="1008"/>
                </a:moveTo>
                <a:cubicBezTo>
                  <a:pt x="80" y="804"/>
                  <a:pt x="160" y="600"/>
                  <a:pt x="384" y="432"/>
                </a:cubicBezTo>
                <a:cubicBezTo>
                  <a:pt x="608" y="264"/>
                  <a:pt x="976" y="132"/>
                  <a:pt x="134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3048000" y="3352800"/>
            <a:ext cx="2133600" cy="1588"/>
          </a:xfrm>
          <a:custGeom>
            <a:avLst/>
            <a:gdLst>
              <a:gd name="T0" fmla="*/ 0 w 1344"/>
              <a:gd name="T1" fmla="*/ 0 h 1"/>
              <a:gd name="T2" fmla="*/ 2147483646 w 1344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44" h="1">
                <a:moveTo>
                  <a:pt x="0" y="0"/>
                </a:moveTo>
                <a:cubicBezTo>
                  <a:pt x="560" y="0"/>
                  <a:pt x="1120" y="0"/>
                  <a:pt x="1344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Freeform 8"/>
          <p:cNvSpPr>
            <a:spLocks/>
          </p:cNvSpPr>
          <p:nvPr/>
        </p:nvSpPr>
        <p:spPr bwMode="auto">
          <a:xfrm>
            <a:off x="3048000" y="3429000"/>
            <a:ext cx="2209800" cy="1981200"/>
          </a:xfrm>
          <a:custGeom>
            <a:avLst/>
            <a:gdLst>
              <a:gd name="T0" fmla="*/ 0 w 1384"/>
              <a:gd name="T1" fmla="*/ 0 h 984"/>
              <a:gd name="T2" fmla="*/ 2147483646 w 1384"/>
              <a:gd name="T3" fmla="*/ 2147483646 h 984"/>
              <a:gd name="T4" fmla="*/ 2147483646 w 1384"/>
              <a:gd name="T5" fmla="*/ 2147483646 h 9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84" h="984">
                <a:moveTo>
                  <a:pt x="0" y="0"/>
                </a:moveTo>
                <a:cubicBezTo>
                  <a:pt x="244" y="312"/>
                  <a:pt x="489" y="604"/>
                  <a:pt x="720" y="768"/>
                </a:cubicBezTo>
                <a:cubicBezTo>
                  <a:pt x="951" y="932"/>
                  <a:pt x="1246" y="939"/>
                  <a:pt x="1384" y="98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181600" y="1066800"/>
            <a:ext cx="1524000" cy="523220"/>
          </a:xfrm>
          <a:prstGeom prst="rect">
            <a:avLst/>
          </a:prstGeom>
          <a:solidFill>
            <a:srgbClr val="CCFFCC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/>
              <a:t>Cấu tạo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5181600" y="2971801"/>
            <a:ext cx="1676400" cy="974725"/>
          </a:xfrm>
          <a:prstGeom prst="rect">
            <a:avLst/>
          </a:prstGeom>
          <a:solidFill>
            <a:srgbClr val="CCFFCC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/>
              <a:t>Một số loài khác</a:t>
            </a: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257800" y="5091113"/>
            <a:ext cx="1600200" cy="523220"/>
          </a:xfrm>
          <a:prstGeom prst="rect">
            <a:avLst/>
          </a:prstGeom>
          <a:solidFill>
            <a:srgbClr val="CCFFCC"/>
          </a:solidFill>
          <a:ln w="2857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/>
              <a:t>Vai trò</a:t>
            </a:r>
          </a:p>
        </p:txBody>
      </p:sp>
      <p:sp>
        <p:nvSpPr>
          <p:cNvPr id="49164" name="Freeform 12"/>
          <p:cNvSpPr>
            <a:spLocks/>
          </p:cNvSpPr>
          <p:nvPr/>
        </p:nvSpPr>
        <p:spPr bwMode="auto">
          <a:xfrm>
            <a:off x="6705600" y="914400"/>
            <a:ext cx="1219200" cy="381000"/>
          </a:xfrm>
          <a:custGeom>
            <a:avLst/>
            <a:gdLst>
              <a:gd name="T0" fmla="*/ 0 w 768"/>
              <a:gd name="T1" fmla="*/ 2147483646 h 528"/>
              <a:gd name="T2" fmla="*/ 2147483646 w 768"/>
              <a:gd name="T3" fmla="*/ 2147483646 h 528"/>
              <a:gd name="T4" fmla="*/ 2147483646 w 7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356"/>
                  <a:pt x="208" y="184"/>
                  <a:pt x="336" y="96"/>
                </a:cubicBezTo>
                <a:cubicBezTo>
                  <a:pt x="464" y="8"/>
                  <a:pt x="616" y="4"/>
                  <a:pt x="7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Freeform 13"/>
          <p:cNvSpPr>
            <a:spLocks/>
          </p:cNvSpPr>
          <p:nvPr/>
        </p:nvSpPr>
        <p:spPr bwMode="auto">
          <a:xfrm flipV="1">
            <a:off x="6705600" y="1371600"/>
            <a:ext cx="1219200" cy="457200"/>
          </a:xfrm>
          <a:custGeom>
            <a:avLst/>
            <a:gdLst>
              <a:gd name="T0" fmla="*/ 0 w 768"/>
              <a:gd name="T1" fmla="*/ 2147483646 h 528"/>
              <a:gd name="T2" fmla="*/ 2147483646 w 768"/>
              <a:gd name="T3" fmla="*/ 2147483646 h 528"/>
              <a:gd name="T4" fmla="*/ 2147483646 w 7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356"/>
                  <a:pt x="208" y="184"/>
                  <a:pt x="336" y="96"/>
                </a:cubicBezTo>
                <a:cubicBezTo>
                  <a:pt x="464" y="8"/>
                  <a:pt x="616" y="4"/>
                  <a:pt x="7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Freeform 14"/>
          <p:cNvSpPr>
            <a:spLocks/>
          </p:cNvSpPr>
          <p:nvPr/>
        </p:nvSpPr>
        <p:spPr bwMode="auto">
          <a:xfrm>
            <a:off x="6858000" y="2889250"/>
            <a:ext cx="1066800" cy="463550"/>
          </a:xfrm>
          <a:custGeom>
            <a:avLst/>
            <a:gdLst>
              <a:gd name="T0" fmla="*/ 0 w 768"/>
              <a:gd name="T1" fmla="*/ 2147483646 h 528"/>
              <a:gd name="T2" fmla="*/ 2147483646 w 768"/>
              <a:gd name="T3" fmla="*/ 2147483646 h 528"/>
              <a:gd name="T4" fmla="*/ 2147483646 w 7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356"/>
                  <a:pt x="208" y="184"/>
                  <a:pt x="336" y="96"/>
                </a:cubicBezTo>
                <a:cubicBezTo>
                  <a:pt x="464" y="8"/>
                  <a:pt x="616" y="4"/>
                  <a:pt x="7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Freeform 15"/>
          <p:cNvSpPr>
            <a:spLocks/>
          </p:cNvSpPr>
          <p:nvPr/>
        </p:nvSpPr>
        <p:spPr bwMode="auto">
          <a:xfrm flipV="1">
            <a:off x="6858000" y="3429000"/>
            <a:ext cx="1066800" cy="241300"/>
          </a:xfrm>
          <a:custGeom>
            <a:avLst/>
            <a:gdLst>
              <a:gd name="T0" fmla="*/ 0 w 768"/>
              <a:gd name="T1" fmla="*/ 2147483646 h 528"/>
              <a:gd name="T2" fmla="*/ 2147483646 w 768"/>
              <a:gd name="T3" fmla="*/ 2147483646 h 528"/>
              <a:gd name="T4" fmla="*/ 2147483646 w 7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356"/>
                  <a:pt x="208" y="184"/>
                  <a:pt x="336" y="96"/>
                </a:cubicBezTo>
                <a:cubicBezTo>
                  <a:pt x="464" y="8"/>
                  <a:pt x="616" y="4"/>
                  <a:pt x="7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6858000" y="4876800"/>
            <a:ext cx="1066800" cy="457200"/>
          </a:xfrm>
          <a:custGeom>
            <a:avLst/>
            <a:gdLst>
              <a:gd name="T0" fmla="*/ 0 w 768"/>
              <a:gd name="T1" fmla="*/ 2147483646 h 528"/>
              <a:gd name="T2" fmla="*/ 2147483646 w 768"/>
              <a:gd name="T3" fmla="*/ 2147483646 h 528"/>
              <a:gd name="T4" fmla="*/ 2147483646 w 7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356"/>
                  <a:pt x="208" y="184"/>
                  <a:pt x="336" y="96"/>
                </a:cubicBezTo>
                <a:cubicBezTo>
                  <a:pt x="464" y="8"/>
                  <a:pt x="616" y="4"/>
                  <a:pt x="7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 flipV="1">
            <a:off x="6858000" y="5410200"/>
            <a:ext cx="1066800" cy="457200"/>
          </a:xfrm>
          <a:custGeom>
            <a:avLst/>
            <a:gdLst>
              <a:gd name="T0" fmla="*/ 0 w 768"/>
              <a:gd name="T1" fmla="*/ 2147483646 h 528"/>
              <a:gd name="T2" fmla="*/ 2147483646 w 768"/>
              <a:gd name="T3" fmla="*/ 2147483646 h 528"/>
              <a:gd name="T4" fmla="*/ 2147483646 w 768"/>
              <a:gd name="T5" fmla="*/ 0 h 5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68" h="528">
                <a:moveTo>
                  <a:pt x="0" y="528"/>
                </a:moveTo>
                <a:cubicBezTo>
                  <a:pt x="104" y="356"/>
                  <a:pt x="208" y="184"/>
                  <a:pt x="336" y="96"/>
                </a:cubicBezTo>
                <a:cubicBezTo>
                  <a:pt x="464" y="8"/>
                  <a:pt x="616" y="4"/>
                  <a:pt x="768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7924800" y="657225"/>
            <a:ext cx="15240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/>
              <a:t>Tảo xoắn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7924800" y="1600200"/>
            <a:ext cx="15240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/>
              <a:t>Rong mơ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7924800" y="2590800"/>
            <a:ext cx="19812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/>
              <a:t>Tảo đơn bào</a:t>
            </a:r>
          </a:p>
        </p:txBody>
      </p:sp>
      <p:sp>
        <p:nvSpPr>
          <p:cNvPr id="49173" name="Text Box 21"/>
          <p:cNvSpPr txBox="1">
            <a:spLocks noChangeArrowheads="1"/>
          </p:cNvSpPr>
          <p:nvPr/>
        </p:nvSpPr>
        <p:spPr bwMode="auto">
          <a:xfrm>
            <a:off x="7924800" y="3429000"/>
            <a:ext cx="19812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/>
              <a:t>Tảo đa bào</a:t>
            </a:r>
          </a:p>
        </p:txBody>
      </p:sp>
      <p:sp>
        <p:nvSpPr>
          <p:cNvPr id="49174" name="Text Box 22"/>
          <p:cNvSpPr txBox="1">
            <a:spLocks noChangeArrowheads="1"/>
          </p:cNvSpPr>
          <p:nvPr/>
        </p:nvSpPr>
        <p:spPr bwMode="auto">
          <a:xfrm>
            <a:off x="7924800" y="4619625"/>
            <a:ext cx="10668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/>
              <a:t>Có ích</a:t>
            </a:r>
          </a:p>
        </p:txBody>
      </p:sp>
      <p:sp>
        <p:nvSpPr>
          <p:cNvPr id="49175" name="Text Box 23"/>
          <p:cNvSpPr txBox="1">
            <a:spLocks noChangeArrowheads="1"/>
          </p:cNvSpPr>
          <p:nvPr/>
        </p:nvSpPr>
        <p:spPr bwMode="auto">
          <a:xfrm>
            <a:off x="7924800" y="5610225"/>
            <a:ext cx="1066800" cy="476250"/>
          </a:xfrm>
          <a:prstGeom prst="rect">
            <a:avLst/>
          </a:prstGeom>
          <a:solidFill>
            <a:srgbClr val="FFFFCC"/>
          </a:solidFill>
          <a:ln w="19050">
            <a:solidFill>
              <a:srgbClr val="33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/>
              <a:t>Có hại</a:t>
            </a:r>
          </a:p>
        </p:txBody>
      </p:sp>
      <p:sp>
        <p:nvSpPr>
          <p:cNvPr id="35861" name="AutoShape 2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10800" y="6477000"/>
            <a:ext cx="457200" cy="381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25854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  <p:bldP spid="49161" grpId="0" animBg="1"/>
      <p:bldP spid="49162" grpId="0" animBg="1"/>
      <p:bldP spid="49163" grpId="0" animBg="1"/>
      <p:bldP spid="49170" grpId="0" animBg="1"/>
      <p:bldP spid="49171" grpId="0" animBg="1"/>
      <p:bldP spid="49172" grpId="0" animBg="1"/>
      <p:bldP spid="49173" grpId="0" animBg="1"/>
      <p:bldP spid="49174" grpId="0" animBg="1"/>
      <p:bldP spid="491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2435" y="1173644"/>
            <a:ext cx="8158162" cy="2951162"/>
          </a:xfrm>
        </p:spPr>
        <p:txBody>
          <a:bodyPr/>
          <a:lstStyle/>
          <a:p>
            <a:pPr algn="ctr">
              <a:defRPr/>
            </a:pPr>
            <a:r>
              <a:rPr lang="vi-VN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Ò</a:t>
            </a:r>
            <a:r>
              <a:rPr lang="vi-VN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Ơ</a:t>
            </a:r>
            <a:r>
              <a:rPr lang="vi-VN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vi-VN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</a:t>
            </a:r>
            <a:br>
              <a:rPr lang="vi-VN" altLang="en-US" sz="6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6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92314" y="4005263"/>
            <a:ext cx="8258175" cy="685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TRUY TÌM Ô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CHỮ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WordArt 4"/>
          <p:cNvSpPr>
            <a:spLocks noChangeArrowheads="1" noChangeShapeType="1" noTextEdit="1"/>
          </p:cNvSpPr>
          <p:nvPr/>
        </p:nvSpPr>
        <p:spPr bwMode="auto">
          <a:xfrm>
            <a:off x="2057400" y="2514601"/>
            <a:ext cx="8458200" cy="1362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62"/>
              </a:avLst>
            </a:prstTxWarp>
          </a:bodyPr>
          <a:lstStyle/>
          <a:p>
            <a:pPr algn="ctr"/>
            <a:r>
              <a:rPr lang="en-US" sz="96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BẮT ĐẦU :</a:t>
            </a:r>
          </a:p>
        </p:txBody>
      </p:sp>
    </p:spTree>
    <p:extLst>
      <p:ext uri="{BB962C8B-B14F-4D97-AF65-F5344CB8AC3E}">
        <p14:creationId xmlns:p14="http://schemas.microsoft.com/office/powerpoint/2010/main" val="4146391475"/>
      </p:ext>
    </p:extLst>
  </p:cSld>
  <p:clrMapOvr>
    <a:masterClrMapping/>
  </p:clrMapOvr>
  <p:transition spd="slow">
    <p:zoom dir="in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79"/>
          <p:cNvSpPr>
            <a:spLocks noChangeArrowheads="1"/>
          </p:cNvSpPr>
          <p:nvPr/>
        </p:nvSpPr>
        <p:spPr bwMode="auto">
          <a:xfrm>
            <a:off x="7319963" y="2565401"/>
            <a:ext cx="2735262" cy="20669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7500" b="1">
                <a:solidFill>
                  <a:schemeClr val="accent2"/>
                </a:solidFill>
              </a:rPr>
              <a:t>1</a:t>
            </a:r>
            <a:endParaRPr lang="en-US" altLang="en-US" sz="7500" b="1">
              <a:solidFill>
                <a:schemeClr val="accent2"/>
              </a:solidFill>
            </a:endParaRPr>
          </a:p>
        </p:txBody>
      </p:sp>
      <p:sp>
        <p:nvSpPr>
          <p:cNvPr id="2130" name="Rectangle 82"/>
          <p:cNvSpPr>
            <a:spLocks noGrp="1" noChangeArrowheads="1"/>
          </p:cNvSpPr>
          <p:nvPr>
            <p:ph type="ctrTitle"/>
          </p:nvPr>
        </p:nvSpPr>
        <p:spPr>
          <a:xfrm>
            <a:off x="1847851" y="2997200"/>
            <a:ext cx="5292725" cy="1296988"/>
          </a:xfrm>
        </p:spPr>
        <p:txBody>
          <a:bodyPr>
            <a:normAutofit fontScale="90000"/>
          </a:bodyPr>
          <a:lstStyle/>
          <a:p>
            <a:r>
              <a:rPr lang="vi-VN" altLang="en-US" sz="4600" b="1" i="1">
                <a:solidFill>
                  <a:schemeClr val="folHlink"/>
                </a:solidFill>
              </a:rPr>
              <a:t>RONG M</a:t>
            </a:r>
            <a:r>
              <a:rPr lang="en-US" altLang="en-US" sz="4600" b="1" i="1">
                <a:solidFill>
                  <a:schemeClr val="folHlink"/>
                </a:solidFill>
              </a:rPr>
              <a:t>Ơ</a:t>
            </a:r>
            <a:r>
              <a:rPr lang="vi-VN" altLang="en-US" sz="4600" b="1" i="1">
                <a:solidFill>
                  <a:schemeClr val="folHlink"/>
                </a:solidFill>
              </a:rPr>
              <a:t> M</a:t>
            </a:r>
            <a:r>
              <a:rPr lang="en-US" altLang="en-US" sz="4600" b="1" i="1">
                <a:solidFill>
                  <a:schemeClr val="folHlink"/>
                </a:solidFill>
              </a:rPr>
              <a:t>ÀU</a:t>
            </a:r>
            <a:r>
              <a:rPr lang="vi-VN" altLang="en-US" sz="4600" b="1" i="1">
                <a:solidFill>
                  <a:schemeClr val="folHlink"/>
                </a:solidFill>
              </a:rPr>
              <a:t> G</a:t>
            </a:r>
            <a:r>
              <a:rPr lang="en-US" altLang="en-US" sz="4600" b="1" i="1">
                <a:solidFill>
                  <a:schemeClr val="folHlink"/>
                </a:solidFill>
              </a:rPr>
              <a:t>Ì</a:t>
            </a:r>
            <a:r>
              <a:rPr lang="vi-VN" altLang="en-US" sz="4600" b="1" i="1">
                <a:solidFill>
                  <a:schemeClr val="folHlink"/>
                </a:solidFill>
              </a:rPr>
              <a:t> ?</a:t>
            </a:r>
            <a:br>
              <a:rPr lang="vi-VN" altLang="en-US" sz="4600" b="1" i="1">
                <a:solidFill>
                  <a:schemeClr val="folHlink"/>
                </a:solidFill>
              </a:rPr>
            </a:br>
            <a:r>
              <a:rPr lang="vi-VN" altLang="en-US" sz="4600" b="1" i="1">
                <a:solidFill>
                  <a:schemeClr val="hlink"/>
                </a:solidFill>
              </a:rPr>
              <a:t>6 CH</a:t>
            </a:r>
            <a:r>
              <a:rPr lang="en-US" altLang="en-US" sz="4600" b="1" i="1">
                <a:solidFill>
                  <a:schemeClr val="hlink"/>
                </a:solidFill>
              </a:rPr>
              <a:t>Ữ</a:t>
            </a:r>
          </a:p>
        </p:txBody>
      </p:sp>
      <p:graphicFrame>
        <p:nvGraphicFramePr>
          <p:cNvPr id="2331" name="Group 283"/>
          <p:cNvGraphicFramePr>
            <a:graphicFrameLocks noGrp="1"/>
          </p:cNvGraphicFramePr>
          <p:nvPr/>
        </p:nvGraphicFramePr>
        <p:xfrm>
          <a:off x="3071813" y="333376"/>
          <a:ext cx="6096000" cy="879475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79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367216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6" name="Rectangle 4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vi-VN" altLang="en-US"/>
          </a:p>
          <a:p>
            <a:pPr>
              <a:lnSpc>
                <a:spcPct val="90000"/>
              </a:lnSpc>
              <a:defRPr/>
            </a:pPr>
            <a:endParaRPr lang="vi-VN" altLang="en-US"/>
          </a:p>
          <a:p>
            <a:pPr>
              <a:lnSpc>
                <a:spcPct val="90000"/>
              </a:lnSpc>
              <a:defRPr/>
            </a:pPr>
            <a:endParaRPr lang="vi-VN" altLang="en-US"/>
          </a:p>
          <a:p>
            <a:pPr>
              <a:lnSpc>
                <a:spcPct val="90000"/>
              </a:lnSpc>
              <a:defRPr/>
            </a:pPr>
            <a:endParaRPr lang="vi-VN" altLang="en-US"/>
          </a:p>
          <a:p>
            <a:pPr>
              <a:lnSpc>
                <a:spcPct val="90000"/>
              </a:lnSpc>
              <a:defRPr/>
            </a:pPr>
            <a:endParaRPr lang="vi-VN" altLang="en-US"/>
          </a:p>
          <a:p>
            <a:pPr>
              <a:lnSpc>
                <a:spcPct val="90000"/>
              </a:lnSpc>
              <a:defRPr/>
            </a:pPr>
            <a:endParaRPr lang="vi-VN" altLang="en-US"/>
          </a:p>
          <a:p>
            <a:pPr>
              <a:lnSpc>
                <a:spcPct val="90000"/>
              </a:lnSpc>
              <a:defRPr/>
            </a:pPr>
            <a:r>
              <a:rPr lang="en-US" altLang="en-US"/>
              <a:t>ĐÁP</a:t>
            </a:r>
            <a:r>
              <a:rPr lang="vi-VN" altLang="en-US"/>
              <a:t> </a:t>
            </a:r>
            <a:r>
              <a:rPr lang="en-US" altLang="en-US"/>
              <a:t>ÁN</a:t>
            </a:r>
            <a:r>
              <a:rPr lang="vi-VN" altLang="en-US"/>
              <a:t> : </a:t>
            </a:r>
            <a:r>
              <a:rPr lang="vi-VN" altLang="en-US" sz="58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altLang="en-US" sz="58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àu</a:t>
            </a:r>
            <a:r>
              <a:rPr lang="vi-VN" altLang="en-US" sz="58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</a:t>
            </a:r>
            <a:r>
              <a:rPr lang="en-US" altLang="en-US" sz="58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vi-VN" altLang="en-US" sz="5800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</a:t>
            </a:r>
            <a:endParaRPr lang="en-US" altLang="en-US" sz="5800" b="1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idx="4294967295"/>
          </p:nvPr>
        </p:nvGraphicFramePr>
        <p:xfrm>
          <a:off x="2927351" y="260351"/>
          <a:ext cx="6767513" cy="1082675"/>
        </p:xfrm>
        <a:graphic>
          <a:graphicData uri="http://schemas.openxmlformats.org/drawingml/2006/table">
            <a:tbl>
              <a:tblPr/>
              <a:tblGrid>
                <a:gridCol w="1128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2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</a:t>
                      </a:r>
                      <a:endParaRPr kumimoji="0" lang="en-US" altLang="en-US" sz="6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47" marB="457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6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6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6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6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65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403" name="Rectangle 34"/>
          <p:cNvSpPr>
            <a:spLocks noChangeArrowheads="1"/>
          </p:cNvSpPr>
          <p:nvPr/>
        </p:nvSpPr>
        <p:spPr bwMode="auto">
          <a:xfrm>
            <a:off x="1524001" y="3213101"/>
            <a:ext cx="6588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000" b="1" i="1">
                <a:solidFill>
                  <a:schemeClr val="accent2"/>
                </a:solidFill>
              </a:rPr>
              <a:t>RONG M</a:t>
            </a:r>
            <a:r>
              <a:rPr lang="en-US" altLang="en-US" sz="4000" b="1" i="1">
                <a:solidFill>
                  <a:schemeClr val="accent2"/>
                </a:solidFill>
              </a:rPr>
              <a:t>Ơ</a:t>
            </a:r>
            <a:r>
              <a:rPr lang="vi-VN" altLang="en-US" sz="4000" b="1" i="1">
                <a:solidFill>
                  <a:schemeClr val="accent2"/>
                </a:solidFill>
              </a:rPr>
              <a:t> M</a:t>
            </a:r>
            <a:r>
              <a:rPr lang="en-US" altLang="en-US" sz="4000" b="1" i="1">
                <a:solidFill>
                  <a:schemeClr val="accent2"/>
                </a:solidFill>
              </a:rPr>
              <a:t>ÀU</a:t>
            </a:r>
            <a:r>
              <a:rPr lang="vi-VN" altLang="en-US" sz="4000" b="1" i="1">
                <a:solidFill>
                  <a:schemeClr val="accent2"/>
                </a:solidFill>
              </a:rPr>
              <a:t> G</a:t>
            </a:r>
            <a:r>
              <a:rPr lang="en-US" altLang="en-US" sz="4000" b="1" i="1">
                <a:solidFill>
                  <a:schemeClr val="accent2"/>
                </a:solidFill>
              </a:rPr>
              <a:t>Ì</a:t>
            </a:r>
            <a:r>
              <a:rPr lang="vi-VN" altLang="en-US" sz="4000" b="1" i="1">
                <a:solidFill>
                  <a:schemeClr val="accent2"/>
                </a:solidFill>
              </a:rPr>
              <a:t> ?</a:t>
            </a:r>
            <a:br>
              <a:rPr lang="vi-VN" altLang="en-US" sz="4000" b="1" i="1">
                <a:solidFill>
                  <a:schemeClr val="accent2"/>
                </a:solidFill>
              </a:rPr>
            </a:br>
            <a:r>
              <a:rPr lang="vi-VN" altLang="en-US" sz="4000" b="1" i="1">
                <a:solidFill>
                  <a:schemeClr val="hlink"/>
                </a:solidFill>
              </a:rPr>
              <a:t>6 CH</a:t>
            </a:r>
            <a:r>
              <a:rPr lang="en-US" altLang="en-US" sz="4000" b="1" i="1">
                <a:solidFill>
                  <a:schemeClr val="hlink"/>
                </a:solidFill>
              </a:rPr>
              <a:t>Ữ</a:t>
            </a:r>
          </a:p>
        </p:txBody>
      </p:sp>
      <p:sp>
        <p:nvSpPr>
          <p:cNvPr id="16404" name="AutoShape 35"/>
          <p:cNvSpPr>
            <a:spLocks noChangeArrowheads="1"/>
          </p:cNvSpPr>
          <p:nvPr/>
        </p:nvSpPr>
        <p:spPr bwMode="auto">
          <a:xfrm>
            <a:off x="7896226" y="2781300"/>
            <a:ext cx="2627313" cy="199390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7200" b="1">
                <a:solidFill>
                  <a:schemeClr val="hlink"/>
                </a:solidFill>
              </a:rPr>
              <a:t>1</a:t>
            </a:r>
            <a:endParaRPr lang="en-US" altLang="en-US" sz="72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48262"/>
      </p:ext>
    </p:extLst>
  </p:cSld>
  <p:clrMapOvr>
    <a:masterClrMapping/>
  </p:clrMapOvr>
  <p:transition spd="slow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8" name="Rectangle 16"/>
          <p:cNvSpPr>
            <a:spLocks noGrp="1" noChangeArrowheads="1"/>
          </p:cNvSpPr>
          <p:nvPr>
            <p:ph type="title"/>
          </p:nvPr>
        </p:nvSpPr>
        <p:spPr>
          <a:xfrm>
            <a:off x="1703389" y="2924176"/>
            <a:ext cx="6264275" cy="1152525"/>
          </a:xfrm>
        </p:spPr>
        <p:txBody>
          <a:bodyPr>
            <a:normAutofit fontScale="90000"/>
          </a:bodyPr>
          <a:lstStyle/>
          <a:p>
            <a:r>
              <a:rPr lang="vi-VN" altLang="en-US" sz="3400">
                <a:solidFill>
                  <a:schemeClr val="accent2"/>
                </a:solidFill>
              </a:rPr>
              <a:t>T</a:t>
            </a:r>
            <a:r>
              <a:rPr lang="en-US" altLang="en-US" sz="3400">
                <a:solidFill>
                  <a:schemeClr val="accent2"/>
                </a:solidFill>
              </a:rPr>
              <a:t>ẢO</a:t>
            </a:r>
            <a:r>
              <a:rPr lang="vi-VN" altLang="en-US" sz="3400">
                <a:solidFill>
                  <a:schemeClr val="accent2"/>
                </a:solidFill>
              </a:rPr>
              <a:t> CUNG C</a:t>
            </a:r>
            <a:r>
              <a:rPr lang="en-US" altLang="en-US" sz="3400">
                <a:solidFill>
                  <a:schemeClr val="accent2"/>
                </a:solidFill>
              </a:rPr>
              <a:t>ẤP</a:t>
            </a:r>
            <a:r>
              <a:rPr lang="vi-VN" altLang="en-US" sz="3400">
                <a:solidFill>
                  <a:schemeClr val="accent2"/>
                </a:solidFill>
              </a:rPr>
              <a:t> G</a:t>
            </a:r>
            <a:r>
              <a:rPr lang="en-US" altLang="en-US" sz="3400">
                <a:solidFill>
                  <a:schemeClr val="accent2"/>
                </a:solidFill>
              </a:rPr>
              <a:t>Ì</a:t>
            </a:r>
            <a:r>
              <a:rPr lang="vi-VN" altLang="en-US" sz="3400">
                <a:solidFill>
                  <a:schemeClr val="accent2"/>
                </a:solidFill>
              </a:rPr>
              <a:t> CHO </a:t>
            </a:r>
            <a:r>
              <a:rPr lang="en-US" altLang="en-US" sz="3400">
                <a:solidFill>
                  <a:schemeClr val="accent2"/>
                </a:solidFill>
              </a:rPr>
              <a:t>ĐỘNG</a:t>
            </a:r>
            <a:r>
              <a:rPr lang="vi-VN" altLang="en-US" sz="3400">
                <a:solidFill>
                  <a:schemeClr val="accent2"/>
                </a:solidFill>
              </a:rPr>
              <a:t> V</a:t>
            </a:r>
            <a:r>
              <a:rPr lang="en-US" altLang="en-US" sz="3400">
                <a:solidFill>
                  <a:schemeClr val="accent2"/>
                </a:solidFill>
              </a:rPr>
              <a:t>ẬT</a:t>
            </a:r>
            <a:r>
              <a:rPr lang="vi-VN" altLang="en-US" sz="3400">
                <a:solidFill>
                  <a:schemeClr val="accent2"/>
                </a:solidFill>
              </a:rPr>
              <a:t> </a:t>
            </a:r>
            <a:r>
              <a:rPr lang="en-US" altLang="en-US" sz="3400">
                <a:solidFill>
                  <a:schemeClr val="accent2"/>
                </a:solidFill>
              </a:rPr>
              <a:t>Ở</a:t>
            </a:r>
            <a:r>
              <a:rPr lang="vi-VN" altLang="en-US" sz="3400">
                <a:solidFill>
                  <a:schemeClr val="accent2"/>
                </a:solidFill>
              </a:rPr>
              <a:t> N</a:t>
            </a:r>
            <a:r>
              <a:rPr lang="en-US" altLang="en-US" sz="3400">
                <a:solidFill>
                  <a:schemeClr val="accent2"/>
                </a:solidFill>
              </a:rPr>
              <a:t>ƯỚC</a:t>
            </a:r>
            <a:r>
              <a:rPr lang="vi-VN" altLang="en-US" sz="3400">
                <a:solidFill>
                  <a:schemeClr val="accent2"/>
                </a:solidFill>
              </a:rPr>
              <a:t>  </a:t>
            </a:r>
            <a:br>
              <a:rPr lang="vi-VN" altLang="en-US" sz="3400">
                <a:solidFill>
                  <a:schemeClr val="accent2"/>
                </a:solidFill>
              </a:rPr>
            </a:br>
            <a:r>
              <a:rPr lang="vi-VN" altLang="en-US" sz="3400">
                <a:solidFill>
                  <a:schemeClr val="accent2"/>
                </a:solidFill>
              </a:rPr>
              <a:t>NGO</a:t>
            </a:r>
            <a:r>
              <a:rPr lang="en-US" altLang="en-US" sz="3400">
                <a:solidFill>
                  <a:schemeClr val="accent2"/>
                </a:solidFill>
              </a:rPr>
              <a:t>ÀI</a:t>
            </a:r>
            <a:r>
              <a:rPr lang="vi-VN" altLang="en-US" sz="3400">
                <a:solidFill>
                  <a:schemeClr val="accent2"/>
                </a:solidFill>
              </a:rPr>
              <a:t> CUNG C</a:t>
            </a:r>
            <a:r>
              <a:rPr lang="en-US" altLang="en-US" sz="3400">
                <a:solidFill>
                  <a:schemeClr val="accent2"/>
                </a:solidFill>
              </a:rPr>
              <a:t>ẤP</a:t>
            </a:r>
            <a:r>
              <a:rPr lang="vi-VN" altLang="en-US" sz="3400">
                <a:solidFill>
                  <a:schemeClr val="accent2"/>
                </a:solidFill>
              </a:rPr>
              <a:t> TH</a:t>
            </a:r>
            <a:r>
              <a:rPr lang="en-US" altLang="en-US" sz="3400">
                <a:solidFill>
                  <a:schemeClr val="accent2"/>
                </a:solidFill>
              </a:rPr>
              <a:t>ỨC</a:t>
            </a:r>
            <a:r>
              <a:rPr lang="vi-VN" altLang="en-US" sz="3400">
                <a:solidFill>
                  <a:schemeClr val="accent2"/>
                </a:solidFill>
              </a:rPr>
              <a:t> </a:t>
            </a:r>
            <a:r>
              <a:rPr lang="en-US" altLang="en-US" sz="3400">
                <a:solidFill>
                  <a:schemeClr val="accent2"/>
                </a:solidFill>
              </a:rPr>
              <a:t>Ă</a:t>
            </a:r>
            <a:r>
              <a:rPr lang="vi-VN" altLang="en-US" sz="3400">
                <a:solidFill>
                  <a:schemeClr val="accent2"/>
                </a:solidFill>
              </a:rPr>
              <a:t>N ?</a:t>
            </a:r>
            <a:br>
              <a:rPr lang="vi-VN" altLang="en-US" sz="3400">
                <a:solidFill>
                  <a:schemeClr val="accent2"/>
                </a:solidFill>
              </a:rPr>
            </a:br>
            <a:r>
              <a:rPr lang="vi-VN" altLang="en-US" sz="2500" b="1" i="1" u="sng">
                <a:solidFill>
                  <a:schemeClr val="hlink"/>
                </a:solidFill>
                <a:latin typeface=".VnBlackH" panose="020B7200000000000000" pitchFamily="34" charset="0"/>
              </a:rPr>
              <a:t>3 CH</a:t>
            </a:r>
            <a:r>
              <a:rPr lang="en-US" altLang="en-US" sz="2500" b="1" i="1" u="sng">
                <a:solidFill>
                  <a:schemeClr val="hlink"/>
                </a:solidFill>
                <a:latin typeface=".VnBlackH" panose="020B7200000000000000" pitchFamily="34" charset="0"/>
              </a:rPr>
              <a:t>Ữ</a:t>
            </a:r>
          </a:p>
        </p:txBody>
      </p:sp>
      <p:graphicFrame>
        <p:nvGraphicFramePr>
          <p:cNvPr id="8206" name="Group 14"/>
          <p:cNvGraphicFramePr>
            <a:graphicFrameLocks noGrp="1"/>
          </p:cNvGraphicFramePr>
          <p:nvPr>
            <p:ph idx="4294967295"/>
          </p:nvPr>
        </p:nvGraphicFramePr>
        <p:xfrm>
          <a:off x="3216276" y="620714"/>
          <a:ext cx="5051425" cy="1138237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38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21" name="AutoShape 18"/>
          <p:cNvSpPr>
            <a:spLocks/>
          </p:cNvSpPr>
          <p:nvPr/>
        </p:nvSpPr>
        <p:spPr bwMode="auto">
          <a:xfrm>
            <a:off x="1703389" y="4005263"/>
            <a:ext cx="73025" cy="482600"/>
          </a:xfrm>
          <a:prstGeom prst="leftBracket">
            <a:avLst>
              <a:gd name="adj" fmla="val 5507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2" name="AutoShape 19"/>
          <p:cNvSpPr>
            <a:spLocks/>
          </p:cNvSpPr>
          <p:nvPr/>
        </p:nvSpPr>
        <p:spPr bwMode="auto">
          <a:xfrm>
            <a:off x="7824789" y="4005264"/>
            <a:ext cx="71437" cy="554037"/>
          </a:xfrm>
          <a:prstGeom prst="rightBracket">
            <a:avLst>
              <a:gd name="adj" fmla="val 6463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423" name="AutoShape 20"/>
          <p:cNvSpPr>
            <a:spLocks noChangeArrowheads="1"/>
          </p:cNvSpPr>
          <p:nvPr/>
        </p:nvSpPr>
        <p:spPr bwMode="auto">
          <a:xfrm>
            <a:off x="8183564" y="1844676"/>
            <a:ext cx="2016125" cy="24479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5800" b="1">
                <a:solidFill>
                  <a:schemeClr val="hlink"/>
                </a:solidFill>
              </a:rPr>
              <a:t>2</a:t>
            </a:r>
            <a:endParaRPr lang="en-US" altLang="en-US" sz="58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47552"/>
      </p:ext>
    </p:extLst>
  </p:cSld>
  <p:clrMapOvr>
    <a:masterClrMapping/>
  </p:clrMapOvr>
  <p:transition spd="slow">
    <p:cover dir="l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5" name="Group 41"/>
          <p:cNvGraphicFramePr>
            <a:graphicFrameLocks noGrp="1"/>
          </p:cNvGraphicFramePr>
          <p:nvPr>
            <p:ph sz="half" idx="1"/>
          </p:nvPr>
        </p:nvGraphicFramePr>
        <p:xfrm>
          <a:off x="4367213" y="476251"/>
          <a:ext cx="4038600" cy="1223963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7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44" name="Rectangle 42"/>
          <p:cNvSpPr>
            <a:spLocks noChangeArrowheads="1"/>
          </p:cNvSpPr>
          <p:nvPr/>
        </p:nvSpPr>
        <p:spPr bwMode="auto">
          <a:xfrm>
            <a:off x="1774825" y="2636839"/>
            <a:ext cx="5473700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3200">
                <a:solidFill>
                  <a:schemeClr val="accent2"/>
                </a:solidFill>
              </a:rPr>
              <a:t>T</a:t>
            </a:r>
            <a:r>
              <a:rPr lang="en-US" altLang="en-US" sz="3200">
                <a:solidFill>
                  <a:schemeClr val="accent2"/>
                </a:solidFill>
              </a:rPr>
              <a:t>ẢO</a:t>
            </a:r>
            <a:r>
              <a:rPr lang="vi-VN" altLang="en-US" sz="3200">
                <a:solidFill>
                  <a:schemeClr val="accent2"/>
                </a:solidFill>
              </a:rPr>
              <a:t> CUNG C</a:t>
            </a:r>
            <a:r>
              <a:rPr lang="en-US" altLang="en-US" sz="3200">
                <a:solidFill>
                  <a:schemeClr val="accent2"/>
                </a:solidFill>
              </a:rPr>
              <a:t>ẤP</a:t>
            </a:r>
            <a:r>
              <a:rPr lang="vi-VN" altLang="en-US" sz="3200">
                <a:solidFill>
                  <a:schemeClr val="accent2"/>
                </a:solidFill>
              </a:rPr>
              <a:t> G</a:t>
            </a:r>
            <a:r>
              <a:rPr lang="en-US" altLang="en-US" sz="3200">
                <a:solidFill>
                  <a:schemeClr val="accent2"/>
                </a:solidFill>
              </a:rPr>
              <a:t>Ì</a:t>
            </a:r>
            <a:r>
              <a:rPr lang="vi-VN" altLang="en-US" sz="3200">
                <a:solidFill>
                  <a:schemeClr val="accent2"/>
                </a:solidFill>
              </a:rPr>
              <a:t> CHO </a:t>
            </a:r>
            <a:r>
              <a:rPr lang="en-US" altLang="en-US" sz="3200">
                <a:solidFill>
                  <a:schemeClr val="accent2"/>
                </a:solidFill>
              </a:rPr>
              <a:t>ĐỘNG</a:t>
            </a:r>
            <a:r>
              <a:rPr lang="vi-VN" altLang="en-US" sz="3200">
                <a:solidFill>
                  <a:schemeClr val="accent2"/>
                </a:solidFill>
              </a:rPr>
              <a:t> V</a:t>
            </a:r>
            <a:r>
              <a:rPr lang="en-US" altLang="en-US" sz="3200">
                <a:solidFill>
                  <a:schemeClr val="accent2"/>
                </a:solidFill>
              </a:rPr>
              <a:t>ẬT</a:t>
            </a:r>
            <a:r>
              <a:rPr lang="vi-VN" altLang="en-US" sz="3200">
                <a:solidFill>
                  <a:schemeClr val="accent2"/>
                </a:solidFill>
              </a:rPr>
              <a:t> </a:t>
            </a:r>
            <a:r>
              <a:rPr lang="en-US" altLang="en-US" sz="3200">
                <a:solidFill>
                  <a:schemeClr val="accent2"/>
                </a:solidFill>
              </a:rPr>
              <a:t>Ở</a:t>
            </a:r>
            <a:r>
              <a:rPr lang="vi-VN" altLang="en-US" sz="3200">
                <a:solidFill>
                  <a:schemeClr val="accent2"/>
                </a:solidFill>
              </a:rPr>
              <a:t> N</a:t>
            </a:r>
            <a:r>
              <a:rPr lang="en-US" altLang="en-US" sz="3200">
                <a:solidFill>
                  <a:schemeClr val="accent2"/>
                </a:solidFill>
              </a:rPr>
              <a:t>ƯỚC</a:t>
            </a:r>
            <a:r>
              <a:rPr lang="vi-VN" altLang="en-US" sz="3200">
                <a:solidFill>
                  <a:schemeClr val="accent2"/>
                </a:solidFill>
              </a:rPr>
              <a:t>  NGO</a:t>
            </a:r>
            <a:r>
              <a:rPr lang="en-US" altLang="en-US" sz="3200">
                <a:solidFill>
                  <a:schemeClr val="accent2"/>
                </a:solidFill>
              </a:rPr>
              <a:t>ÀI</a:t>
            </a:r>
            <a:r>
              <a:rPr lang="vi-VN" altLang="en-US" sz="3200">
                <a:solidFill>
                  <a:schemeClr val="accent2"/>
                </a:solidFill>
              </a:rPr>
              <a:t> CUNG C</a:t>
            </a:r>
            <a:r>
              <a:rPr lang="en-US" altLang="en-US" sz="3200">
                <a:solidFill>
                  <a:schemeClr val="accent2"/>
                </a:solidFill>
              </a:rPr>
              <a:t>ẤP</a:t>
            </a:r>
            <a:r>
              <a:rPr lang="vi-VN" altLang="en-US" sz="3200">
                <a:solidFill>
                  <a:schemeClr val="accent2"/>
                </a:solidFill>
              </a:rPr>
              <a:t> TH</a:t>
            </a:r>
            <a:r>
              <a:rPr lang="en-US" altLang="en-US" sz="3200">
                <a:solidFill>
                  <a:schemeClr val="accent2"/>
                </a:solidFill>
              </a:rPr>
              <a:t>ỨC</a:t>
            </a:r>
            <a:r>
              <a:rPr lang="vi-VN" altLang="en-US" sz="3200">
                <a:solidFill>
                  <a:schemeClr val="accent2"/>
                </a:solidFill>
              </a:rPr>
              <a:t> </a:t>
            </a:r>
            <a:r>
              <a:rPr lang="en-US" altLang="en-US" sz="3200">
                <a:solidFill>
                  <a:schemeClr val="accent2"/>
                </a:solidFill>
              </a:rPr>
              <a:t>Ă</a:t>
            </a:r>
            <a:r>
              <a:rPr lang="vi-VN" altLang="en-US" sz="3200">
                <a:solidFill>
                  <a:schemeClr val="accent2"/>
                </a:solidFill>
              </a:rPr>
              <a:t>N ?</a:t>
            </a:r>
            <a:br>
              <a:rPr lang="vi-VN" altLang="en-US" sz="3200">
                <a:solidFill>
                  <a:schemeClr val="accent2"/>
                </a:solidFill>
              </a:rPr>
            </a:br>
            <a:r>
              <a:rPr lang="vi-VN" altLang="en-US" sz="3200" b="1" i="1" u="sng">
                <a:solidFill>
                  <a:schemeClr val="hlink"/>
                </a:solidFill>
              </a:rPr>
              <a:t>3 CH</a:t>
            </a:r>
            <a:r>
              <a:rPr lang="en-US" altLang="en-US" sz="3200" b="1" i="1" u="sng">
                <a:solidFill>
                  <a:schemeClr val="hlink"/>
                </a:solidFill>
              </a:rPr>
              <a:t>Ữ</a:t>
            </a:r>
            <a:endParaRPr lang="vi-VN" altLang="en-US" sz="3200" b="1" i="1" u="sng">
              <a:solidFill>
                <a:schemeClr val="hlink"/>
              </a:solidFill>
            </a:endParaRPr>
          </a:p>
          <a:p>
            <a:pPr algn="ctr"/>
            <a:endParaRPr lang="vi-VN" altLang="en-US" sz="4800" b="1" i="1" u="sng">
              <a:solidFill>
                <a:schemeClr val="accent2"/>
              </a:solidFill>
            </a:endParaRPr>
          </a:p>
        </p:txBody>
      </p:sp>
      <p:sp>
        <p:nvSpPr>
          <p:cNvPr id="18445" name="AutoShape 43"/>
          <p:cNvSpPr>
            <a:spLocks noChangeArrowheads="1"/>
          </p:cNvSpPr>
          <p:nvPr/>
        </p:nvSpPr>
        <p:spPr bwMode="auto">
          <a:xfrm>
            <a:off x="7608889" y="3068638"/>
            <a:ext cx="2592387" cy="23542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>
                <a:solidFill>
                  <a:schemeClr val="accent2"/>
                </a:solidFill>
              </a:rPr>
              <a:t>2</a:t>
            </a:r>
            <a:endParaRPr lang="en-US" altLang="en-US" sz="6000" b="1">
              <a:solidFill>
                <a:schemeClr val="accent2"/>
              </a:solidFill>
            </a:endParaRPr>
          </a:p>
        </p:txBody>
      </p:sp>
      <p:sp>
        <p:nvSpPr>
          <p:cNvPr id="11308" name="Rectangle 44"/>
          <p:cNvSpPr>
            <a:spLocks noChangeArrowheads="1"/>
          </p:cNvSpPr>
          <p:nvPr/>
        </p:nvSpPr>
        <p:spPr bwMode="auto">
          <a:xfrm>
            <a:off x="2640014" y="5445126"/>
            <a:ext cx="4283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4000" b="1" i="1">
                <a:solidFill>
                  <a:schemeClr val="accent2"/>
                </a:solidFill>
              </a:rPr>
              <a:t>ĐÁP</a:t>
            </a:r>
            <a:r>
              <a:rPr lang="vi-VN" altLang="en-US" sz="4000" b="1" i="1">
                <a:solidFill>
                  <a:schemeClr val="accent2"/>
                </a:solidFill>
              </a:rPr>
              <a:t> </a:t>
            </a:r>
            <a:r>
              <a:rPr lang="en-US" altLang="en-US" sz="4000" b="1" i="1">
                <a:solidFill>
                  <a:schemeClr val="accent2"/>
                </a:solidFill>
              </a:rPr>
              <a:t>ÁN</a:t>
            </a:r>
            <a:r>
              <a:rPr lang="vi-VN" altLang="en-US" sz="4000" b="1" i="1">
                <a:solidFill>
                  <a:schemeClr val="accent2"/>
                </a:solidFill>
              </a:rPr>
              <a:t> : </a:t>
            </a:r>
            <a:r>
              <a:rPr lang="en-US" altLang="en-US" sz="40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vi-VN" altLang="en-US" sz="4000" b="1" i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 - xi</a:t>
            </a:r>
            <a:endParaRPr lang="en-US" altLang="en-US" sz="4000" b="1" i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297808"/>
      </p:ext>
    </p:extLst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0" name="Rectangle 24"/>
          <p:cNvSpPr>
            <a:spLocks noGrp="1" noChangeArrowheads="1"/>
          </p:cNvSpPr>
          <p:nvPr>
            <p:ph type="title"/>
          </p:nvPr>
        </p:nvSpPr>
        <p:spPr>
          <a:xfrm>
            <a:off x="1992314" y="2781300"/>
            <a:ext cx="6264275" cy="1143000"/>
          </a:xfrm>
        </p:spPr>
        <p:txBody>
          <a:bodyPr/>
          <a:lstStyle/>
          <a:p>
            <a:r>
              <a:rPr lang="vi-VN" altLang="en-US" sz="3400" b="1" i="1"/>
              <a:t>T</a:t>
            </a:r>
            <a:r>
              <a:rPr lang="en-US" altLang="en-US" sz="3400" b="1" i="1"/>
              <a:t>ẢO</a:t>
            </a:r>
            <a:r>
              <a:rPr lang="vi-VN" altLang="en-US" sz="3400" b="1" i="1"/>
              <a:t> XO</a:t>
            </a:r>
            <a:r>
              <a:rPr lang="en-US" altLang="en-US" sz="3400" b="1" i="1"/>
              <a:t>ẮN</a:t>
            </a:r>
            <a:r>
              <a:rPr lang="vi-VN" altLang="en-US" sz="3400" b="1" i="1"/>
              <a:t> C</a:t>
            </a:r>
            <a:r>
              <a:rPr lang="en-US" altLang="en-US" sz="3400" b="1" i="1"/>
              <a:t>Ó</a:t>
            </a:r>
            <a:r>
              <a:rPr lang="vi-VN" altLang="en-US" sz="3400" b="1" i="1"/>
              <a:t> H</a:t>
            </a:r>
            <a:r>
              <a:rPr lang="en-US" altLang="en-US" sz="3400" b="1" i="1"/>
              <a:t>ÌNH</a:t>
            </a:r>
            <a:r>
              <a:rPr lang="vi-VN" altLang="en-US" sz="3400" b="1" i="1"/>
              <a:t> D</a:t>
            </a:r>
            <a:r>
              <a:rPr lang="en-US" altLang="en-US" sz="3400" b="1" i="1"/>
              <a:t>ẠNG</a:t>
            </a:r>
            <a:r>
              <a:rPr lang="vi-VN" altLang="en-US" sz="3400" b="1" i="1"/>
              <a:t> G</a:t>
            </a:r>
            <a:r>
              <a:rPr lang="en-US" altLang="en-US" sz="3400" b="1" i="1"/>
              <a:t>Ì</a:t>
            </a:r>
            <a:r>
              <a:rPr lang="vi-VN" altLang="en-US" sz="3400" b="1" i="1"/>
              <a:t> ?</a:t>
            </a:r>
            <a:br>
              <a:rPr lang="vi-VN" altLang="en-US" sz="3400" b="1" i="1"/>
            </a:br>
            <a:r>
              <a:rPr lang="vi-VN" altLang="en-US" sz="3800" b="1"/>
              <a:t>7 CH</a:t>
            </a:r>
            <a:r>
              <a:rPr lang="en-US" altLang="en-US" sz="3800" b="1"/>
              <a:t>Ữ</a:t>
            </a:r>
          </a:p>
        </p:txBody>
      </p:sp>
      <p:graphicFrame>
        <p:nvGraphicFramePr>
          <p:cNvPr id="14358" name="Group 22"/>
          <p:cNvGraphicFramePr>
            <a:graphicFrameLocks noGrp="1"/>
          </p:cNvGraphicFramePr>
          <p:nvPr>
            <p:ph idx="4294967295"/>
          </p:nvPr>
        </p:nvGraphicFramePr>
        <p:xfrm>
          <a:off x="1919288" y="260351"/>
          <a:ext cx="8229600" cy="1008063"/>
        </p:xfrm>
        <a:graphic>
          <a:graphicData uri="http://schemas.openxmlformats.org/drawingml/2006/table">
            <a:tbl>
              <a:tblPr/>
              <a:tblGrid>
                <a:gridCol w="117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08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477" name="AutoShape 25"/>
          <p:cNvSpPr>
            <a:spLocks noChangeArrowheads="1"/>
          </p:cNvSpPr>
          <p:nvPr/>
        </p:nvSpPr>
        <p:spPr bwMode="auto">
          <a:xfrm>
            <a:off x="7751764" y="2349500"/>
            <a:ext cx="2427287" cy="22812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600" b="1">
                <a:solidFill>
                  <a:schemeClr val="hlink"/>
                </a:solidFill>
              </a:rPr>
              <a:t>3</a:t>
            </a:r>
            <a:endParaRPr lang="en-US" altLang="en-US" sz="66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429350"/>
      </p:ext>
    </p:extLst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48" name="Group 40"/>
          <p:cNvGraphicFramePr>
            <a:graphicFrameLocks noGrp="1"/>
          </p:cNvGraphicFramePr>
          <p:nvPr>
            <p:ph/>
          </p:nvPr>
        </p:nvGraphicFramePr>
        <p:xfrm>
          <a:off x="1981200" y="277814"/>
          <a:ext cx="8229600" cy="1189037"/>
        </p:xfrm>
        <a:graphic>
          <a:graphicData uri="http://schemas.openxmlformats.org/drawingml/2006/table">
            <a:tbl>
              <a:tblPr/>
              <a:tblGrid>
                <a:gridCol w="1176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6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3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7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445" name="Rectangle 37"/>
          <p:cNvSpPr>
            <a:spLocks noChangeArrowheads="1"/>
          </p:cNvSpPr>
          <p:nvPr/>
        </p:nvSpPr>
        <p:spPr bwMode="auto">
          <a:xfrm>
            <a:off x="1774826" y="3284538"/>
            <a:ext cx="6481763" cy="171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vi-VN" altLang="en-US" sz="3400" i="1"/>
              <a:t>T</a:t>
            </a:r>
            <a:r>
              <a:rPr lang="en-US" altLang="en-US" sz="3400" i="1"/>
              <a:t>ẢO</a:t>
            </a:r>
            <a:r>
              <a:rPr lang="vi-VN" altLang="en-US" sz="3400" i="1"/>
              <a:t> XO</a:t>
            </a:r>
            <a:r>
              <a:rPr lang="en-US" altLang="en-US" sz="3400" i="1"/>
              <a:t>ẮN</a:t>
            </a:r>
            <a:r>
              <a:rPr lang="vi-VN" altLang="en-US" sz="3400" i="1"/>
              <a:t> C</a:t>
            </a:r>
            <a:r>
              <a:rPr lang="en-US" altLang="en-US" sz="3400" i="1"/>
              <a:t>Ó</a:t>
            </a:r>
            <a:r>
              <a:rPr lang="vi-VN" altLang="en-US" sz="3400" i="1"/>
              <a:t> H</a:t>
            </a:r>
            <a:r>
              <a:rPr lang="en-US" altLang="en-US" sz="3400" i="1"/>
              <a:t>ÌNH</a:t>
            </a:r>
            <a:r>
              <a:rPr lang="vi-VN" altLang="en-US" sz="3400" i="1"/>
              <a:t> D</a:t>
            </a:r>
            <a:r>
              <a:rPr lang="en-US" altLang="en-US" sz="3400" i="1"/>
              <a:t>ẠNG</a:t>
            </a:r>
            <a:r>
              <a:rPr lang="vi-VN" altLang="en-US" sz="3400" i="1"/>
              <a:t> G</a:t>
            </a:r>
            <a:r>
              <a:rPr lang="en-US" altLang="en-US" sz="3400" i="1"/>
              <a:t>Ì</a:t>
            </a:r>
            <a:r>
              <a:rPr lang="vi-VN" altLang="en-US" sz="3400" i="1"/>
              <a:t> ?</a:t>
            </a:r>
            <a:br>
              <a:rPr lang="vi-VN" altLang="en-US" sz="3400" i="1"/>
            </a:br>
            <a:r>
              <a:rPr lang="vi-VN" altLang="en-US" sz="3800"/>
              <a:t>7 CH</a:t>
            </a:r>
            <a:r>
              <a:rPr lang="en-US" altLang="en-US" sz="3800"/>
              <a:t>Ữ</a:t>
            </a:r>
            <a:r>
              <a:rPr lang="vi-VN" altLang="en-US" sz="3800"/>
              <a:t/>
            </a:r>
            <a:br>
              <a:rPr lang="vi-VN" altLang="en-US" sz="3800"/>
            </a:br>
            <a:r>
              <a:rPr lang="vi-VN" altLang="en-US" sz="3800"/>
              <a:t/>
            </a:r>
            <a:br>
              <a:rPr lang="vi-VN" altLang="en-US" sz="3800"/>
            </a:br>
            <a:r>
              <a:rPr lang="vi-VN" altLang="en-US"/>
              <a:t/>
            </a:r>
            <a:br>
              <a:rPr lang="vi-VN" altLang="en-US"/>
            </a:br>
            <a:r>
              <a:rPr lang="en-US" altLang="en-US"/>
              <a:t>ĐÁP</a:t>
            </a:r>
            <a:r>
              <a:rPr lang="vi-VN" altLang="en-US"/>
              <a:t> </a:t>
            </a:r>
            <a:r>
              <a:rPr lang="en-US" altLang="en-US"/>
              <a:t>ÁN</a:t>
            </a:r>
            <a:r>
              <a:rPr lang="vi-VN" altLang="en-US"/>
              <a:t> : </a:t>
            </a:r>
            <a:r>
              <a:rPr lang="vi-VN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ình</a:t>
            </a:r>
            <a:r>
              <a:rPr lang="vi-VN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en-US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ợi</a:t>
            </a:r>
          </a:p>
        </p:txBody>
      </p:sp>
      <p:sp>
        <p:nvSpPr>
          <p:cNvPr id="20501" name="AutoShape 38"/>
          <p:cNvSpPr>
            <a:spLocks noChangeArrowheads="1"/>
          </p:cNvSpPr>
          <p:nvPr/>
        </p:nvSpPr>
        <p:spPr bwMode="auto">
          <a:xfrm>
            <a:off x="7751764" y="2349500"/>
            <a:ext cx="2427287" cy="228123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600" b="1">
                <a:solidFill>
                  <a:schemeClr val="hlink"/>
                </a:solidFill>
              </a:rPr>
              <a:t>3</a:t>
            </a:r>
            <a:endParaRPr lang="en-US" altLang="en-US" sz="66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24507"/>
      </p:ext>
    </p:extLst>
  </p:cSld>
  <p:clrMapOvr>
    <a:masterClrMapping/>
  </p:clrMapOvr>
  <p:transition spd="slow">
    <p:pull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57563"/>
            <a:ext cx="6553200" cy="1655762"/>
          </a:xfrm>
        </p:spPr>
        <p:txBody>
          <a:bodyPr/>
          <a:lstStyle/>
          <a:p>
            <a:r>
              <a:rPr lang="vi-VN" altLang="en-US" sz="3800"/>
              <a:t>T</a:t>
            </a:r>
            <a:r>
              <a:rPr lang="en-US" altLang="en-US" sz="3800"/>
              <a:t>ẢO</a:t>
            </a:r>
            <a:r>
              <a:rPr lang="vi-VN" altLang="en-US" sz="3800"/>
              <a:t> C</a:t>
            </a:r>
            <a:r>
              <a:rPr lang="en-US" altLang="en-US" sz="3800"/>
              <a:t>Ó</a:t>
            </a:r>
            <a:r>
              <a:rPr lang="vi-VN" altLang="en-US" sz="3800"/>
              <a:t> VAI TR</a:t>
            </a:r>
            <a:r>
              <a:rPr lang="en-US" altLang="en-US" sz="3800"/>
              <a:t>Ò</a:t>
            </a:r>
            <a:r>
              <a:rPr lang="vi-VN" altLang="en-US" sz="3800"/>
              <a:t> G</a:t>
            </a:r>
            <a:r>
              <a:rPr lang="en-US" altLang="en-US" sz="3800"/>
              <a:t>Ì</a:t>
            </a:r>
            <a:r>
              <a:rPr lang="vi-VN" altLang="en-US" sz="3800"/>
              <a:t> </a:t>
            </a:r>
            <a:r>
              <a:rPr lang="en-US" altLang="en-US" sz="3800"/>
              <a:t>ĐỐI</a:t>
            </a:r>
            <a:r>
              <a:rPr lang="vi-VN" altLang="en-US" sz="3800"/>
              <a:t> V</a:t>
            </a:r>
            <a:r>
              <a:rPr lang="en-US" altLang="en-US" sz="3800"/>
              <a:t>ỚI</a:t>
            </a:r>
            <a:r>
              <a:rPr lang="vi-VN" altLang="en-US" sz="3800"/>
              <a:t> CON NG</a:t>
            </a:r>
            <a:r>
              <a:rPr lang="en-US" altLang="en-US" sz="3800"/>
              <a:t>ƯỜI</a:t>
            </a:r>
            <a:r>
              <a:rPr lang="vi-VN" altLang="en-US" sz="3800"/>
              <a:t> ?</a:t>
            </a:r>
            <a:br>
              <a:rPr lang="vi-VN" altLang="en-US" sz="3800"/>
            </a:br>
            <a:r>
              <a:rPr lang="vi-VN" altLang="en-US" sz="2900">
                <a:solidFill>
                  <a:schemeClr val="accent2"/>
                </a:solidFill>
              </a:rPr>
              <a:t>6 CH</a:t>
            </a:r>
            <a:r>
              <a:rPr lang="en-US" altLang="en-US" sz="2900">
                <a:solidFill>
                  <a:schemeClr val="accent2"/>
                </a:solidFill>
              </a:rPr>
              <a:t>Ữ</a:t>
            </a:r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7967664" y="2492376"/>
            <a:ext cx="2282825" cy="24987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/>
              <a:t>4</a:t>
            </a:r>
            <a:endParaRPr lang="en-US" altLang="en-US" sz="6000" b="1"/>
          </a:p>
        </p:txBody>
      </p:sp>
      <p:graphicFrame>
        <p:nvGraphicFramePr>
          <p:cNvPr id="20501" name="Group 21"/>
          <p:cNvGraphicFramePr>
            <a:graphicFrameLocks noGrp="1"/>
          </p:cNvGraphicFramePr>
          <p:nvPr>
            <p:ph idx="1"/>
          </p:nvPr>
        </p:nvGraphicFramePr>
        <p:xfrm>
          <a:off x="1919288" y="620713"/>
          <a:ext cx="8229600" cy="1008062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0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  <a:gs pos="100000">
                          <a:schemeClr val="folHlink"/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767550"/>
      </p:ext>
    </p:extLst>
  </p:cSld>
  <p:clrMapOvr>
    <a:masterClrMapping/>
  </p:clrMapOvr>
  <p:transition spd="slow">
    <p:cover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28800" y="654050"/>
            <a:ext cx="8610600" cy="3276600"/>
            <a:chOff x="304800" y="228600"/>
            <a:chExt cx="8610600" cy="3276600"/>
          </a:xfrm>
        </p:grpSpPr>
        <p:grpSp>
          <p:nvGrpSpPr>
            <p:cNvPr id="11270" name="Group 18"/>
            <p:cNvGrpSpPr>
              <a:grpSpLocks/>
            </p:cNvGrpSpPr>
            <p:nvPr/>
          </p:nvGrpSpPr>
          <p:grpSpPr bwMode="auto">
            <a:xfrm>
              <a:off x="304800" y="228600"/>
              <a:ext cx="4191000" cy="3276600"/>
              <a:chOff x="96" y="80"/>
              <a:chExt cx="2640" cy="2080"/>
            </a:xfrm>
          </p:grpSpPr>
          <p:pic>
            <p:nvPicPr>
              <p:cNvPr id="11274" name="Picture 5" descr="Ảnh00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80"/>
                <a:ext cx="2640" cy="2080"/>
              </a:xfrm>
              <a:prstGeom prst="rect">
                <a:avLst/>
              </a:prstGeom>
              <a:noFill/>
              <a:ln w="952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75" name="Text Box 16"/>
              <p:cNvSpPr txBox="1">
                <a:spLocks noChangeArrowheads="1"/>
              </p:cNvSpPr>
              <p:nvPr/>
            </p:nvSpPr>
            <p:spPr bwMode="auto">
              <a:xfrm>
                <a:off x="96" y="1942"/>
                <a:ext cx="2640" cy="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18288" rIns="0" bIns="1828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Tảo xoắn trong ruộng lúa</a:t>
                </a:r>
              </a:p>
            </p:txBody>
          </p:sp>
        </p:grpSp>
        <p:grpSp>
          <p:nvGrpSpPr>
            <p:cNvPr id="11271" name="Group 21"/>
            <p:cNvGrpSpPr>
              <a:grpSpLocks/>
            </p:cNvGrpSpPr>
            <p:nvPr/>
          </p:nvGrpSpPr>
          <p:grpSpPr bwMode="auto">
            <a:xfrm>
              <a:off x="4724400" y="228600"/>
              <a:ext cx="4191000" cy="3275013"/>
              <a:chOff x="96" y="2181"/>
              <a:chExt cx="2640" cy="2042"/>
            </a:xfrm>
          </p:grpSpPr>
          <p:pic>
            <p:nvPicPr>
              <p:cNvPr id="11272" name="Picture 4" descr="tao xoan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81"/>
                <a:ext cx="2640" cy="2042"/>
              </a:xfrm>
              <a:prstGeom prst="rect">
                <a:avLst/>
              </a:prstGeom>
              <a:noFill/>
              <a:ln w="952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73" name="Text Box 17"/>
              <p:cNvSpPr txBox="1">
                <a:spLocks noChangeArrowheads="1"/>
              </p:cNvSpPr>
              <p:nvPr/>
            </p:nvSpPr>
            <p:spPr bwMode="auto">
              <a:xfrm>
                <a:off x="96" y="4008"/>
                <a:ext cx="2640" cy="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18288" rIns="0" bIns="18288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vi-VN" sz="20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Ảnh chụp tảo xoắn trong nước</a:t>
                </a:r>
              </a:p>
            </p:txBody>
          </p:sp>
        </p:grpSp>
      </p:grp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1943100" y="0"/>
            <a:ext cx="396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endParaRPr lang="en-US" altLang="vi-VN" sz="3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2749550" y="3979863"/>
            <a:ext cx="6324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a) Quan sát </a:t>
            </a:r>
            <a:r>
              <a:rPr lang="en-US" altLang="vi-VN" sz="2400" b="1" i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tảo xoắn </a:t>
            </a:r>
            <a:r>
              <a:rPr lang="en-US" altLang="vi-VN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(tảo nước ngọt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vi-VN" sz="2400" b="1" i="1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286000" y="4400550"/>
            <a:ext cx="7467600" cy="2032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5475437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/>
      <p:bldP spid="20507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40" name="Group 36"/>
          <p:cNvGraphicFramePr>
            <a:graphicFrameLocks noGrp="1"/>
          </p:cNvGraphicFramePr>
          <p:nvPr>
            <p:ph/>
          </p:nvPr>
        </p:nvGraphicFramePr>
        <p:xfrm>
          <a:off x="1992313" y="549276"/>
          <a:ext cx="8229600" cy="122396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altLang="en-US" sz="7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7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7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7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7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7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1703388" y="3357563"/>
            <a:ext cx="6553200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vi-VN" altLang="en-US" sz="3800"/>
              <a:t>T</a:t>
            </a:r>
            <a:r>
              <a:rPr lang="en-US" altLang="en-US" sz="3800"/>
              <a:t>ẢO</a:t>
            </a:r>
            <a:r>
              <a:rPr lang="vi-VN" altLang="en-US" sz="3800"/>
              <a:t> C</a:t>
            </a:r>
            <a:r>
              <a:rPr lang="en-US" altLang="en-US" sz="3800"/>
              <a:t>Ó</a:t>
            </a:r>
            <a:r>
              <a:rPr lang="vi-VN" altLang="en-US" sz="3800"/>
              <a:t> VAI TR</a:t>
            </a:r>
            <a:r>
              <a:rPr lang="en-US" altLang="en-US" sz="3800"/>
              <a:t>Ò</a:t>
            </a:r>
            <a:r>
              <a:rPr lang="vi-VN" altLang="en-US" sz="3800"/>
              <a:t> G</a:t>
            </a:r>
            <a:r>
              <a:rPr lang="en-US" altLang="en-US" sz="3800"/>
              <a:t>Ì</a:t>
            </a:r>
            <a:r>
              <a:rPr lang="vi-VN" altLang="en-US" sz="3800"/>
              <a:t> </a:t>
            </a:r>
            <a:r>
              <a:rPr lang="en-US" altLang="en-US" sz="3800"/>
              <a:t>ĐỐI</a:t>
            </a:r>
            <a:r>
              <a:rPr lang="vi-VN" altLang="en-US" sz="3800"/>
              <a:t> V</a:t>
            </a:r>
            <a:r>
              <a:rPr lang="en-US" altLang="en-US" sz="3800"/>
              <a:t>ỚI</a:t>
            </a:r>
            <a:r>
              <a:rPr lang="vi-VN" altLang="en-US" sz="3800"/>
              <a:t> CON NG</a:t>
            </a:r>
            <a:r>
              <a:rPr lang="en-US" altLang="en-US" sz="3800"/>
              <a:t>ƯỜI</a:t>
            </a:r>
            <a:r>
              <a:rPr lang="vi-VN" altLang="en-US" sz="3800"/>
              <a:t> ?</a:t>
            </a:r>
            <a:br>
              <a:rPr lang="vi-VN" altLang="en-US" sz="3800"/>
            </a:br>
            <a:r>
              <a:rPr lang="vi-VN" altLang="en-US" sz="2900">
                <a:solidFill>
                  <a:schemeClr val="accent2"/>
                </a:solidFill>
              </a:rPr>
              <a:t>6 CH</a:t>
            </a:r>
            <a:r>
              <a:rPr lang="en-US" altLang="en-US" sz="2900">
                <a:solidFill>
                  <a:schemeClr val="accent2"/>
                </a:solidFill>
              </a:rPr>
              <a:t>Ữ</a:t>
            </a:r>
            <a:r>
              <a:rPr lang="vi-VN" altLang="en-US" sz="2900">
                <a:solidFill>
                  <a:schemeClr val="accent2"/>
                </a:solidFill>
              </a:rPr>
              <a:t/>
            </a:r>
            <a:br>
              <a:rPr lang="vi-VN" altLang="en-US" sz="2900">
                <a:solidFill>
                  <a:schemeClr val="accent2"/>
                </a:solidFill>
              </a:rPr>
            </a:br>
            <a:r>
              <a:rPr lang="vi-VN" altLang="en-US" sz="2900">
                <a:solidFill>
                  <a:schemeClr val="accent2"/>
                </a:solidFill>
              </a:rPr>
              <a:t/>
            </a:r>
            <a:br>
              <a:rPr lang="vi-VN" altLang="en-US" sz="2900">
                <a:solidFill>
                  <a:schemeClr val="accent2"/>
                </a:solidFill>
              </a:rPr>
            </a:br>
            <a:r>
              <a:rPr lang="en-US" altLang="en-US"/>
              <a:t>ĐÁP</a:t>
            </a:r>
            <a:r>
              <a:rPr lang="vi-VN" altLang="en-US"/>
              <a:t> </a:t>
            </a:r>
            <a:r>
              <a:rPr lang="en-US" altLang="en-US"/>
              <a:t>ÁN</a:t>
            </a:r>
            <a:r>
              <a:rPr lang="vi-VN" altLang="en-US"/>
              <a:t> : </a:t>
            </a:r>
            <a:r>
              <a:rPr lang="vi-VN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</a:t>
            </a:r>
            <a:r>
              <a:rPr lang="en-US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ức</a:t>
            </a:r>
            <a:r>
              <a:rPr lang="vi-VN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ă</a:t>
            </a:r>
            <a:r>
              <a:rPr lang="vi-VN" altLang="en-US" sz="52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en-US" altLang="en-US" sz="5200" b="1" i="1" u="sng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47" name="AutoShape 38"/>
          <p:cNvSpPr>
            <a:spLocks noChangeArrowheads="1"/>
          </p:cNvSpPr>
          <p:nvPr/>
        </p:nvSpPr>
        <p:spPr bwMode="auto">
          <a:xfrm>
            <a:off x="8183564" y="2565401"/>
            <a:ext cx="2282825" cy="2498725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/>
              <a:t>4</a:t>
            </a:r>
            <a:endParaRPr lang="en-US" altLang="en-US" sz="6000" b="1"/>
          </a:p>
        </p:txBody>
      </p:sp>
    </p:spTree>
    <p:extLst>
      <p:ext uri="{BB962C8B-B14F-4D97-AF65-F5344CB8AC3E}">
        <p14:creationId xmlns:p14="http://schemas.microsoft.com/office/powerpoint/2010/main" val="1496327172"/>
      </p:ext>
    </p:extLst>
  </p:cSld>
  <p:clrMapOvr>
    <a:masterClrMapping/>
  </p:clrMapOvr>
  <p:transition spd="slow">
    <p:cover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ChangeArrowheads="1"/>
          </p:cNvSpPr>
          <p:nvPr/>
        </p:nvSpPr>
        <p:spPr bwMode="auto">
          <a:xfrm>
            <a:off x="7175500" y="2852738"/>
            <a:ext cx="2427288" cy="19224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/>
              <a:t>5</a:t>
            </a:r>
            <a:endParaRPr lang="en-US" altLang="en-US" sz="6000" b="1"/>
          </a:p>
        </p:txBody>
      </p:sp>
      <p:sp>
        <p:nvSpPr>
          <p:cNvPr id="22576" name="Rectangle 48"/>
          <p:cNvSpPr>
            <a:spLocks noGrp="1" noChangeArrowheads="1"/>
          </p:cNvSpPr>
          <p:nvPr>
            <p:ph type="title"/>
          </p:nvPr>
        </p:nvSpPr>
        <p:spPr>
          <a:xfrm>
            <a:off x="1847851" y="2708276"/>
            <a:ext cx="5184775" cy="2320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en-US" b="1" i="1" dirty="0">
                <a:solidFill>
                  <a:schemeClr val="accent2"/>
                </a:solidFill>
              </a:rPr>
              <a:t>T</a:t>
            </a:r>
            <a:r>
              <a:rPr lang="en-US" altLang="en-US" b="1" i="1" dirty="0">
                <a:solidFill>
                  <a:schemeClr val="accent2"/>
                </a:solidFill>
              </a:rPr>
              <a:t>ẢO</a:t>
            </a:r>
            <a:r>
              <a:rPr lang="vi-VN" altLang="en-US" b="1" i="1" dirty="0">
                <a:solidFill>
                  <a:schemeClr val="accent2"/>
                </a:solidFill>
              </a:rPr>
              <a:t> N</a:t>
            </a:r>
            <a:r>
              <a:rPr lang="en-US" altLang="en-US" b="1" i="1" dirty="0">
                <a:solidFill>
                  <a:schemeClr val="accent2"/>
                </a:solidFill>
              </a:rPr>
              <a:t>ƯỚC</a:t>
            </a:r>
            <a:r>
              <a:rPr lang="vi-VN" altLang="en-US" b="1" i="1" dirty="0">
                <a:solidFill>
                  <a:schemeClr val="accent2"/>
                </a:solidFill>
              </a:rPr>
              <a:t> M</a:t>
            </a:r>
            <a:r>
              <a:rPr lang="en-US" altLang="en-US" b="1" i="1" dirty="0">
                <a:solidFill>
                  <a:schemeClr val="accent2"/>
                </a:solidFill>
              </a:rPr>
              <a:t>ẶN</a:t>
            </a:r>
            <a:r>
              <a:rPr lang="vi-VN" altLang="en-US" b="1" i="1" dirty="0">
                <a:solidFill>
                  <a:schemeClr val="accent2"/>
                </a:solidFill>
              </a:rPr>
              <a:t> C</a:t>
            </a:r>
            <a:r>
              <a:rPr lang="en-US" altLang="en-US" b="1" i="1" dirty="0">
                <a:solidFill>
                  <a:schemeClr val="accent2"/>
                </a:solidFill>
              </a:rPr>
              <a:t>ÒN</a:t>
            </a:r>
            <a:r>
              <a:rPr lang="vi-VN" altLang="en-US" b="1" i="1" dirty="0">
                <a:solidFill>
                  <a:schemeClr val="accent2"/>
                </a:solidFill>
              </a:rPr>
              <a:t> C</a:t>
            </a:r>
            <a:r>
              <a:rPr lang="en-US" altLang="en-US" b="1" i="1" dirty="0">
                <a:solidFill>
                  <a:schemeClr val="accent2"/>
                </a:solidFill>
              </a:rPr>
              <a:t>Ó</a:t>
            </a:r>
            <a:r>
              <a:rPr lang="vi-VN" altLang="en-US" b="1" i="1" dirty="0">
                <a:solidFill>
                  <a:schemeClr val="accent2"/>
                </a:solidFill>
              </a:rPr>
              <a:t> T</a:t>
            </a:r>
            <a:r>
              <a:rPr lang="en-US" altLang="en-US" b="1" i="1" dirty="0">
                <a:solidFill>
                  <a:schemeClr val="accent2"/>
                </a:solidFill>
              </a:rPr>
              <a:t>Ê</a:t>
            </a:r>
            <a:r>
              <a:rPr lang="vi-VN" altLang="en-US" b="1" i="1" dirty="0">
                <a:solidFill>
                  <a:schemeClr val="accent2"/>
                </a:solidFill>
              </a:rPr>
              <a:t>N G</a:t>
            </a:r>
            <a:r>
              <a:rPr lang="en-US" altLang="en-US" b="1" i="1" dirty="0">
                <a:solidFill>
                  <a:schemeClr val="accent2"/>
                </a:solidFill>
              </a:rPr>
              <a:t>ỌI</a:t>
            </a:r>
            <a:r>
              <a:rPr lang="vi-VN" altLang="en-US" b="1" i="1" dirty="0">
                <a:solidFill>
                  <a:schemeClr val="accent2"/>
                </a:solidFill>
              </a:rPr>
              <a:t> KH</a:t>
            </a:r>
            <a:r>
              <a:rPr lang="en-US" altLang="en-US" b="1" i="1" dirty="0">
                <a:solidFill>
                  <a:schemeClr val="accent2"/>
                </a:solidFill>
              </a:rPr>
              <a:t>ÁC</a:t>
            </a:r>
            <a:r>
              <a:rPr lang="vi-VN" altLang="en-US" b="1" i="1" dirty="0">
                <a:solidFill>
                  <a:schemeClr val="accent2"/>
                </a:solidFill>
              </a:rPr>
              <a:t> L</a:t>
            </a:r>
            <a:r>
              <a:rPr lang="en-US" altLang="en-US" b="1" i="1" dirty="0">
                <a:solidFill>
                  <a:schemeClr val="accent2"/>
                </a:solidFill>
              </a:rPr>
              <a:t>À</a:t>
            </a:r>
            <a:r>
              <a:rPr lang="vi-VN" altLang="en-US" b="1" i="1" dirty="0">
                <a:solidFill>
                  <a:schemeClr val="accent2"/>
                </a:solidFill>
              </a:rPr>
              <a:t> G</a:t>
            </a:r>
            <a:r>
              <a:rPr lang="en-US" altLang="en-US" b="1" i="1" dirty="0">
                <a:solidFill>
                  <a:schemeClr val="accent2"/>
                </a:solidFill>
              </a:rPr>
              <a:t>Ì</a:t>
            </a:r>
            <a:r>
              <a:rPr lang="vi-VN" altLang="en-US" b="1" i="1" dirty="0">
                <a:solidFill>
                  <a:schemeClr val="accent2"/>
                </a:solidFill>
              </a:rPr>
              <a:t> ?</a:t>
            </a:r>
            <a:br>
              <a:rPr lang="vi-VN" altLang="en-US" b="1" i="1" dirty="0">
                <a:solidFill>
                  <a:schemeClr val="accent2"/>
                </a:solidFill>
              </a:rPr>
            </a:br>
            <a:r>
              <a:rPr lang="vi-VN" altLang="en-US" b="1" dirty="0"/>
              <a:t/>
            </a:r>
            <a:br>
              <a:rPr lang="vi-VN" altLang="en-US" b="1" dirty="0"/>
            </a:br>
            <a:endParaRPr lang="en-US" altLang="en-US" b="1" i="1" u="sng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2577" name="Group 49"/>
          <p:cNvGraphicFramePr>
            <a:graphicFrameLocks noGrp="1"/>
          </p:cNvGraphicFramePr>
          <p:nvPr/>
        </p:nvGraphicFramePr>
        <p:xfrm>
          <a:off x="3071813" y="908050"/>
          <a:ext cx="6096000" cy="9144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646196"/>
      </p:ext>
    </p:extLst>
  </p:cSld>
  <p:clrMapOvr>
    <a:masterClrMapping/>
  </p:clrMapOvr>
  <p:transition spd="slow">
    <p:push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1" name="Rectangle 21"/>
          <p:cNvSpPr>
            <a:spLocks noGrp="1" noChangeArrowheads="1"/>
          </p:cNvSpPr>
          <p:nvPr>
            <p:ph type="title"/>
          </p:nvPr>
        </p:nvSpPr>
        <p:spPr>
          <a:xfrm>
            <a:off x="1847851" y="3644901"/>
            <a:ext cx="5184775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vi-VN" altLang="en-US" b="1"/>
              <a:t>T</a:t>
            </a:r>
            <a:r>
              <a:rPr lang="en-US" altLang="en-US" b="1"/>
              <a:t>ẢO</a:t>
            </a:r>
            <a:r>
              <a:rPr lang="vi-VN" altLang="en-US" b="1"/>
              <a:t> N</a:t>
            </a:r>
            <a:r>
              <a:rPr lang="en-US" altLang="en-US" b="1"/>
              <a:t>ƯỚC</a:t>
            </a:r>
            <a:r>
              <a:rPr lang="vi-VN" altLang="en-US" b="1"/>
              <a:t> M</a:t>
            </a:r>
            <a:r>
              <a:rPr lang="en-US" altLang="en-US" b="1"/>
              <a:t>ẶN</a:t>
            </a:r>
            <a:r>
              <a:rPr lang="vi-VN" altLang="en-US" b="1"/>
              <a:t> C</a:t>
            </a:r>
            <a:r>
              <a:rPr lang="en-US" altLang="en-US" b="1"/>
              <a:t>ÒN</a:t>
            </a:r>
            <a:r>
              <a:rPr lang="vi-VN" altLang="en-US" b="1"/>
              <a:t> C</a:t>
            </a:r>
            <a:r>
              <a:rPr lang="en-US" altLang="en-US" b="1"/>
              <a:t>Ó</a:t>
            </a:r>
            <a:r>
              <a:rPr lang="vi-VN" altLang="en-US" b="1"/>
              <a:t> T</a:t>
            </a:r>
            <a:r>
              <a:rPr lang="en-US" altLang="en-US" b="1"/>
              <a:t>Ê</a:t>
            </a:r>
            <a:r>
              <a:rPr lang="vi-VN" altLang="en-US" b="1"/>
              <a:t>N G</a:t>
            </a:r>
            <a:r>
              <a:rPr lang="en-US" altLang="en-US" b="1"/>
              <a:t>ỌI</a:t>
            </a:r>
            <a:r>
              <a:rPr lang="vi-VN" altLang="en-US" b="1"/>
              <a:t> KH</a:t>
            </a:r>
            <a:r>
              <a:rPr lang="en-US" altLang="en-US" b="1"/>
              <a:t>ÁC</a:t>
            </a:r>
            <a:r>
              <a:rPr lang="vi-VN" altLang="en-US" b="1"/>
              <a:t> L</a:t>
            </a:r>
            <a:r>
              <a:rPr lang="en-US" altLang="en-US" b="1"/>
              <a:t>À</a:t>
            </a:r>
            <a:r>
              <a:rPr lang="vi-VN" altLang="en-US" b="1"/>
              <a:t> G</a:t>
            </a:r>
            <a:r>
              <a:rPr lang="en-US" altLang="en-US" b="1"/>
              <a:t>Ì</a:t>
            </a:r>
            <a:r>
              <a:rPr lang="vi-VN" altLang="en-US" b="1"/>
              <a:t> ?</a:t>
            </a:r>
            <a:br>
              <a:rPr lang="vi-VN" altLang="en-US" b="1"/>
            </a:br>
            <a:endParaRPr lang="en-US" altLang="en-US" sz="3600" b="1" i="1" u="sng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AutoShape 22"/>
          <p:cNvSpPr>
            <a:spLocks noChangeArrowheads="1"/>
          </p:cNvSpPr>
          <p:nvPr/>
        </p:nvSpPr>
        <p:spPr bwMode="auto">
          <a:xfrm>
            <a:off x="7175500" y="2924176"/>
            <a:ext cx="2427288" cy="1922463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/>
              <a:t>5</a:t>
            </a:r>
            <a:endParaRPr lang="en-US" altLang="en-US" sz="6000" b="1"/>
          </a:p>
        </p:txBody>
      </p:sp>
      <p:graphicFrame>
        <p:nvGraphicFramePr>
          <p:cNvPr id="25668" name="Group 68"/>
          <p:cNvGraphicFramePr>
            <a:graphicFrameLocks noGrp="1"/>
          </p:cNvGraphicFramePr>
          <p:nvPr/>
        </p:nvGraphicFramePr>
        <p:xfrm>
          <a:off x="3071813" y="908050"/>
          <a:ext cx="6096000" cy="9144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5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69" name="Rectangle 69"/>
          <p:cNvSpPr>
            <a:spLocks noChangeArrowheads="1"/>
          </p:cNvSpPr>
          <p:nvPr/>
        </p:nvSpPr>
        <p:spPr bwMode="auto">
          <a:xfrm>
            <a:off x="2927350" y="5157789"/>
            <a:ext cx="34559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>
                <a:solidFill>
                  <a:schemeClr val="bg2"/>
                </a:solidFill>
              </a:rPr>
              <a:t>ĐÁP</a:t>
            </a:r>
            <a:r>
              <a:rPr lang="vi-VN" altLang="en-US" sz="4000" b="1">
                <a:solidFill>
                  <a:schemeClr val="bg2"/>
                </a:solidFill>
              </a:rPr>
              <a:t> </a:t>
            </a:r>
            <a:r>
              <a:rPr lang="en-US" altLang="en-US" sz="4000" b="1">
                <a:solidFill>
                  <a:schemeClr val="bg2"/>
                </a:solidFill>
              </a:rPr>
              <a:t>ÁN</a:t>
            </a:r>
            <a:r>
              <a:rPr lang="vi-VN" altLang="en-US" sz="4000" b="1">
                <a:solidFill>
                  <a:schemeClr val="bg2"/>
                </a:solidFill>
              </a:rPr>
              <a:t> :</a:t>
            </a:r>
            <a:r>
              <a:rPr lang="vi-VN" altLang="en-US" sz="4000" b="1">
                <a:solidFill>
                  <a:schemeClr val="tx2"/>
                </a:solidFill>
              </a:rPr>
              <a:t> </a:t>
            </a:r>
            <a:r>
              <a:rPr lang="vi-VN" altLang="en-US" sz="40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RONG M</a:t>
            </a:r>
            <a:r>
              <a:rPr lang="en-US" altLang="en-US" sz="4000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Ơ</a:t>
            </a:r>
          </a:p>
        </p:txBody>
      </p:sp>
    </p:spTree>
    <p:extLst>
      <p:ext uri="{BB962C8B-B14F-4D97-AF65-F5344CB8AC3E}">
        <p14:creationId xmlns:p14="http://schemas.microsoft.com/office/powerpoint/2010/main" val="4075957579"/>
      </p:ext>
    </p:extLst>
  </p:cSld>
  <p:clrMapOvr>
    <a:masterClrMapping/>
  </p:clrMapOvr>
  <p:transition spd="slow">
    <p:checke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500439"/>
            <a:ext cx="6337300" cy="782637"/>
          </a:xfrm>
        </p:spPr>
        <p:txBody>
          <a:bodyPr>
            <a:normAutofit fontScale="90000"/>
          </a:bodyPr>
          <a:lstStyle/>
          <a:p>
            <a:r>
              <a:rPr lang="vi-VN" altLang="en-US" sz="3800">
                <a:solidFill>
                  <a:schemeClr val="folHlink"/>
                </a:solidFill>
              </a:rPr>
              <a:t>V</a:t>
            </a:r>
            <a:r>
              <a:rPr lang="en-US" altLang="en-US" sz="3800">
                <a:solidFill>
                  <a:schemeClr val="folHlink"/>
                </a:solidFill>
              </a:rPr>
              <a:t>Ì</a:t>
            </a:r>
            <a:r>
              <a:rPr lang="vi-VN" altLang="en-US" sz="3800">
                <a:solidFill>
                  <a:schemeClr val="folHlink"/>
                </a:solidFill>
              </a:rPr>
              <a:t> SAO L</a:t>
            </a:r>
            <a:r>
              <a:rPr lang="en-US" altLang="en-US" sz="3800">
                <a:solidFill>
                  <a:schemeClr val="folHlink"/>
                </a:solidFill>
              </a:rPr>
              <a:t>Á</a:t>
            </a:r>
            <a:r>
              <a:rPr lang="vi-VN" altLang="en-US" sz="3800">
                <a:solidFill>
                  <a:schemeClr val="folHlink"/>
                </a:solidFill>
              </a:rPr>
              <a:t> C</a:t>
            </a:r>
            <a:r>
              <a:rPr lang="en-US" altLang="en-US" sz="3800">
                <a:solidFill>
                  <a:schemeClr val="folHlink"/>
                </a:solidFill>
              </a:rPr>
              <a:t>Ó</a:t>
            </a:r>
            <a:r>
              <a:rPr lang="vi-VN" altLang="en-US" sz="3800">
                <a:solidFill>
                  <a:schemeClr val="folHlink"/>
                </a:solidFill>
              </a:rPr>
              <a:t> M</a:t>
            </a:r>
            <a:r>
              <a:rPr lang="en-US" altLang="en-US" sz="3800">
                <a:solidFill>
                  <a:schemeClr val="folHlink"/>
                </a:solidFill>
              </a:rPr>
              <a:t>ÀU</a:t>
            </a:r>
            <a:r>
              <a:rPr lang="vi-VN" altLang="en-US" sz="3800">
                <a:solidFill>
                  <a:schemeClr val="folHlink"/>
                </a:solidFill>
              </a:rPr>
              <a:t> XANH ?</a:t>
            </a:r>
            <a:br>
              <a:rPr lang="vi-VN" altLang="en-US" sz="3800">
                <a:solidFill>
                  <a:schemeClr val="folHlink"/>
                </a:solidFill>
              </a:rPr>
            </a:br>
            <a:r>
              <a:rPr lang="vi-VN" altLang="en-US" sz="2900" b="1" i="1">
                <a:solidFill>
                  <a:schemeClr val="hlink"/>
                </a:solidFill>
              </a:rPr>
              <a:t>11 CH</a:t>
            </a:r>
            <a:r>
              <a:rPr lang="en-US" altLang="en-US" sz="2900" b="1" i="1">
                <a:solidFill>
                  <a:schemeClr val="hlink"/>
                </a:solidFill>
              </a:rPr>
              <a:t>Ữ</a:t>
            </a:r>
          </a:p>
        </p:txBody>
      </p:sp>
      <p:graphicFrame>
        <p:nvGraphicFramePr>
          <p:cNvPr id="26669" name="Group 45"/>
          <p:cNvGraphicFramePr>
            <a:graphicFrameLocks noGrp="1"/>
          </p:cNvGraphicFramePr>
          <p:nvPr>
            <p:ph idx="1"/>
          </p:nvPr>
        </p:nvGraphicFramePr>
        <p:xfrm>
          <a:off x="1847851" y="765175"/>
          <a:ext cx="8424863" cy="1035050"/>
        </p:xfrm>
        <a:graphic>
          <a:graphicData uri="http://schemas.openxmlformats.org/drawingml/2006/table">
            <a:tbl>
              <a:tblPr/>
              <a:tblGrid>
                <a:gridCol w="763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04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35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8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35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29" name="AutoShape 43"/>
          <p:cNvSpPr>
            <a:spLocks noChangeArrowheads="1"/>
          </p:cNvSpPr>
          <p:nvPr/>
        </p:nvSpPr>
        <p:spPr bwMode="auto">
          <a:xfrm>
            <a:off x="7535863" y="2708275"/>
            <a:ext cx="2305050" cy="21399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5400" b="1"/>
              <a:t>6</a:t>
            </a:r>
            <a:endParaRPr lang="en-US" altLang="en-US" sz="5400" b="1"/>
          </a:p>
        </p:txBody>
      </p:sp>
    </p:spTree>
    <p:extLst>
      <p:ext uri="{BB962C8B-B14F-4D97-AF65-F5344CB8AC3E}">
        <p14:creationId xmlns:p14="http://schemas.microsoft.com/office/powerpoint/2010/main" val="16593884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66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18" name="Group 46"/>
          <p:cNvGraphicFramePr>
            <a:graphicFrameLocks noGrp="1"/>
          </p:cNvGraphicFramePr>
          <p:nvPr>
            <p:ph/>
          </p:nvPr>
        </p:nvGraphicFramePr>
        <p:xfrm>
          <a:off x="2063751" y="695326"/>
          <a:ext cx="7993063" cy="936625"/>
        </p:xfrm>
        <a:graphic>
          <a:graphicData uri="http://schemas.openxmlformats.org/drawingml/2006/table">
            <a:tbl>
              <a:tblPr/>
              <a:tblGrid>
                <a:gridCol w="72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36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5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5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14" name="Rectangle 42"/>
          <p:cNvSpPr>
            <a:spLocks noChangeArrowheads="1"/>
          </p:cNvSpPr>
          <p:nvPr/>
        </p:nvSpPr>
        <p:spPr bwMode="auto">
          <a:xfrm>
            <a:off x="1703388" y="3500439"/>
            <a:ext cx="6337300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vi-VN" altLang="en-US" sz="3800">
                <a:solidFill>
                  <a:schemeClr val="folHlink"/>
                </a:solidFill>
              </a:rPr>
              <a:t>V</a:t>
            </a:r>
            <a:r>
              <a:rPr lang="en-US" altLang="en-US" sz="3800">
                <a:solidFill>
                  <a:schemeClr val="folHlink"/>
                </a:solidFill>
              </a:rPr>
              <a:t>Ì</a:t>
            </a:r>
            <a:r>
              <a:rPr lang="vi-VN" altLang="en-US" sz="3800">
                <a:solidFill>
                  <a:schemeClr val="folHlink"/>
                </a:solidFill>
              </a:rPr>
              <a:t> SAO L</a:t>
            </a:r>
            <a:r>
              <a:rPr lang="en-US" altLang="en-US" sz="3800">
                <a:solidFill>
                  <a:schemeClr val="folHlink"/>
                </a:solidFill>
              </a:rPr>
              <a:t>Á</a:t>
            </a:r>
            <a:r>
              <a:rPr lang="vi-VN" altLang="en-US" sz="3800">
                <a:solidFill>
                  <a:schemeClr val="folHlink"/>
                </a:solidFill>
              </a:rPr>
              <a:t> C</a:t>
            </a:r>
            <a:r>
              <a:rPr lang="en-US" altLang="en-US" sz="3800">
                <a:solidFill>
                  <a:schemeClr val="folHlink"/>
                </a:solidFill>
              </a:rPr>
              <a:t>Ó</a:t>
            </a:r>
            <a:r>
              <a:rPr lang="vi-VN" altLang="en-US" sz="3800">
                <a:solidFill>
                  <a:schemeClr val="folHlink"/>
                </a:solidFill>
              </a:rPr>
              <a:t> M</a:t>
            </a:r>
            <a:r>
              <a:rPr lang="en-US" altLang="en-US" sz="3800">
                <a:solidFill>
                  <a:schemeClr val="folHlink"/>
                </a:solidFill>
              </a:rPr>
              <a:t>ÀU</a:t>
            </a:r>
            <a:r>
              <a:rPr lang="vi-VN" altLang="en-US" sz="3800">
                <a:solidFill>
                  <a:schemeClr val="folHlink"/>
                </a:solidFill>
              </a:rPr>
              <a:t> XANH ?</a:t>
            </a:r>
            <a:br>
              <a:rPr lang="vi-VN" altLang="en-US" sz="3800">
                <a:solidFill>
                  <a:schemeClr val="folHlink"/>
                </a:solidFill>
              </a:rPr>
            </a:br>
            <a:r>
              <a:rPr lang="vi-VN" altLang="en-US" sz="2900" b="1" i="1">
                <a:solidFill>
                  <a:schemeClr val="hlink"/>
                </a:solidFill>
              </a:rPr>
              <a:t>11 CH</a:t>
            </a:r>
            <a:r>
              <a:rPr lang="en-US" altLang="en-US" sz="2900" b="1" i="1">
                <a:solidFill>
                  <a:schemeClr val="hlink"/>
                </a:solidFill>
              </a:rPr>
              <a:t>Ữ</a:t>
            </a:r>
            <a:r>
              <a:rPr lang="vi-VN" altLang="en-US" sz="2900" b="1" i="1">
                <a:solidFill>
                  <a:schemeClr val="hlink"/>
                </a:solidFill>
              </a:rPr>
              <a:t/>
            </a:r>
            <a:br>
              <a:rPr lang="vi-VN" altLang="en-US" sz="2900" b="1" i="1">
                <a:solidFill>
                  <a:schemeClr val="hlink"/>
                </a:solidFill>
              </a:rPr>
            </a:br>
            <a:r>
              <a:rPr lang="vi-VN" altLang="en-US" sz="2900" b="1" i="1">
                <a:solidFill>
                  <a:schemeClr val="hlink"/>
                </a:solidFill>
              </a:rPr>
              <a:t/>
            </a:r>
            <a:br>
              <a:rPr lang="vi-VN" altLang="en-US" sz="2900" b="1" i="1">
                <a:solidFill>
                  <a:schemeClr val="hlink"/>
                </a:solidFill>
              </a:rPr>
            </a:br>
            <a:r>
              <a:rPr lang="en-US" altLang="en-US" sz="3800" b="1" i="1"/>
              <a:t>ĐÁP</a:t>
            </a:r>
            <a:r>
              <a:rPr lang="vi-VN" altLang="en-US" sz="3800" b="1" i="1"/>
              <a:t> </a:t>
            </a:r>
            <a:r>
              <a:rPr lang="en-US" altLang="en-US" sz="3800" b="1" i="1"/>
              <a:t>ÁN</a:t>
            </a:r>
            <a:r>
              <a:rPr lang="vi-VN" altLang="en-US" sz="3800" b="1" i="1"/>
              <a:t> :</a:t>
            </a:r>
            <a:r>
              <a:rPr lang="vi-VN" altLang="en-US" b="1" i="1"/>
              <a:t> </a:t>
            </a:r>
            <a:r>
              <a:rPr lang="vi-VN" altLang="en-US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en-US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ứa</a:t>
            </a:r>
            <a:r>
              <a:rPr lang="vi-VN" altLang="en-US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</a:t>
            </a:r>
            <a:r>
              <a:rPr lang="en-US" altLang="en-US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ệp</a:t>
            </a:r>
            <a:r>
              <a:rPr lang="vi-VN" altLang="en-US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</a:t>
            </a:r>
            <a:r>
              <a:rPr lang="en-US" altLang="en-US" b="1" i="1" u="sng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ục</a:t>
            </a:r>
          </a:p>
        </p:txBody>
      </p:sp>
      <p:sp>
        <p:nvSpPr>
          <p:cNvPr id="26653" name="AutoShape 43"/>
          <p:cNvSpPr>
            <a:spLocks noChangeArrowheads="1"/>
          </p:cNvSpPr>
          <p:nvPr/>
        </p:nvSpPr>
        <p:spPr bwMode="auto">
          <a:xfrm>
            <a:off x="7535863" y="2708275"/>
            <a:ext cx="2305050" cy="2139950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5400" b="1"/>
              <a:t>6</a:t>
            </a:r>
            <a:endParaRPr lang="en-US" altLang="en-US" sz="5400" b="1"/>
          </a:p>
        </p:txBody>
      </p:sp>
    </p:spTree>
    <p:extLst>
      <p:ext uri="{BB962C8B-B14F-4D97-AF65-F5344CB8AC3E}">
        <p14:creationId xmlns:p14="http://schemas.microsoft.com/office/powerpoint/2010/main" val="317524351"/>
      </p:ext>
    </p:extLst>
  </p:cSld>
  <p:clrMapOvr>
    <a:masterClrMapping/>
  </p:clrMapOvr>
  <p:transition spd="slow">
    <p:pull dir="l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5" name="Rectangle 25"/>
          <p:cNvSpPr>
            <a:spLocks noGrp="1" noChangeArrowheads="1"/>
          </p:cNvSpPr>
          <p:nvPr>
            <p:ph type="title"/>
          </p:nvPr>
        </p:nvSpPr>
        <p:spPr>
          <a:xfrm>
            <a:off x="1919289" y="3141664"/>
            <a:ext cx="4968875" cy="1646237"/>
          </a:xfrm>
        </p:spPr>
        <p:txBody>
          <a:bodyPr/>
          <a:lstStyle/>
          <a:p>
            <a:r>
              <a:rPr lang="vi-VN" altLang="en-US" sz="3400"/>
              <a:t>T</a:t>
            </a:r>
            <a:r>
              <a:rPr lang="en-US" altLang="en-US" sz="3400"/>
              <a:t>ẢO</a:t>
            </a:r>
            <a:r>
              <a:rPr lang="vi-VN" altLang="en-US" sz="3400"/>
              <a:t> S</a:t>
            </a:r>
            <a:r>
              <a:rPr lang="en-US" altLang="en-US" sz="3400"/>
              <a:t>ỐNG</a:t>
            </a:r>
            <a:r>
              <a:rPr lang="vi-VN" altLang="en-US" sz="3400"/>
              <a:t> </a:t>
            </a:r>
            <a:r>
              <a:rPr lang="en-US" altLang="en-US" sz="3400"/>
              <a:t>Ở</a:t>
            </a:r>
            <a:r>
              <a:rPr lang="vi-VN" altLang="en-US" sz="3400"/>
              <a:t> M</a:t>
            </a:r>
            <a:r>
              <a:rPr lang="en-US" altLang="en-US" sz="3400"/>
              <a:t>Ô</a:t>
            </a:r>
            <a:r>
              <a:rPr lang="vi-VN" altLang="en-US" sz="3400"/>
              <a:t>I TR</a:t>
            </a:r>
            <a:r>
              <a:rPr lang="en-US" altLang="en-US" sz="3400"/>
              <a:t>ƯỜNG</a:t>
            </a:r>
            <a:r>
              <a:rPr lang="vi-VN" altLang="en-US" sz="3400"/>
              <a:t> N</a:t>
            </a:r>
            <a:r>
              <a:rPr lang="en-US" altLang="en-US" sz="3400"/>
              <a:t>ƯỚC</a:t>
            </a:r>
            <a:r>
              <a:rPr lang="vi-VN" altLang="en-US" sz="3400"/>
              <a:t> G</a:t>
            </a:r>
            <a:r>
              <a:rPr lang="en-US" altLang="en-US" sz="3400"/>
              <a:t>Ì</a:t>
            </a:r>
            <a:r>
              <a:rPr lang="vi-VN" altLang="en-US" sz="3400"/>
              <a:t> ?</a:t>
            </a:r>
            <a:br>
              <a:rPr lang="vi-VN" altLang="en-US" sz="3400"/>
            </a:br>
            <a:r>
              <a:rPr lang="vi-VN" altLang="en-US" sz="2900" i="1">
                <a:solidFill>
                  <a:schemeClr val="accent2"/>
                </a:solidFill>
              </a:rPr>
              <a:t>8 CH</a:t>
            </a:r>
            <a:r>
              <a:rPr lang="en-US" altLang="en-US" sz="2900" i="1">
                <a:solidFill>
                  <a:schemeClr val="accent2"/>
                </a:solidFill>
              </a:rPr>
              <a:t>Ữ</a:t>
            </a:r>
          </a:p>
        </p:txBody>
      </p:sp>
      <p:sp>
        <p:nvSpPr>
          <p:cNvPr id="27651" name="AutoShape 30"/>
          <p:cNvSpPr>
            <a:spLocks noChangeArrowheads="1"/>
          </p:cNvSpPr>
          <p:nvPr/>
        </p:nvSpPr>
        <p:spPr bwMode="auto">
          <a:xfrm>
            <a:off x="7967663" y="2852738"/>
            <a:ext cx="2089150" cy="19224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400" b="1"/>
              <a:t>7</a:t>
            </a:r>
            <a:endParaRPr lang="en-US" altLang="en-US" sz="4400" b="1"/>
          </a:p>
        </p:txBody>
      </p:sp>
      <p:graphicFrame>
        <p:nvGraphicFramePr>
          <p:cNvPr id="30773" name="Group 53"/>
          <p:cNvGraphicFramePr>
            <a:graphicFrameLocks noGrp="1"/>
          </p:cNvGraphicFramePr>
          <p:nvPr>
            <p:ph type="tbl" idx="1"/>
          </p:nvPr>
        </p:nvGraphicFramePr>
        <p:xfrm>
          <a:off x="1992313" y="981075"/>
          <a:ext cx="8229600" cy="935038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329962"/>
      </p:ext>
    </p:extLst>
  </p:cSld>
  <p:clrMapOvr>
    <a:masterClrMapping/>
  </p:clrMapOvr>
  <p:transition spd="slow">
    <p:strips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05556E-6 -0.00023 C 0.004 -0.00023 0.00782 0.00672 0.00782 0.01621 C 0.00782 0.025 0.004 0.03287 -3.05556E-6 0.03287 C -0.00416 0.03287 -0.00816 0.025 -0.00816 0.01621 C -0.00816 0.00672 -0.00416 -0.00023 -0.01979 0.00463 C -0.01979 0.0051 -3.05556E-6 -0.00023 -0.01979 0.00463 C -0.01979 0.0051 -3.05556E-6 -0.00023 -0.01979 0.00463 C -0.01979 0.0051 -3.05556E-6 -0.00023 -3.05556E-6 -2.96296E-6 Z " pathEditMode="relative" rAng="0" ptsTypes="ffffffff">
                                      <p:cBhvr>
                                        <p:cTn id="6" dur="20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2" name="Group 4"/>
          <p:cNvGraphicFramePr>
            <a:graphicFrameLocks noGrp="1"/>
          </p:cNvGraphicFramePr>
          <p:nvPr>
            <p:ph type="title"/>
          </p:nvPr>
        </p:nvGraphicFramePr>
        <p:xfrm>
          <a:off x="1981200" y="277814"/>
          <a:ext cx="8229600" cy="1139825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139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altLang="en-US" sz="6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1919288" y="3141664"/>
            <a:ext cx="5689600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vi-VN" altLang="en-US" sz="3400"/>
              <a:t>T</a:t>
            </a:r>
            <a:r>
              <a:rPr lang="en-US" altLang="en-US" sz="3400"/>
              <a:t>ẢO</a:t>
            </a:r>
            <a:r>
              <a:rPr lang="vi-VN" altLang="en-US" sz="3400"/>
              <a:t> S</a:t>
            </a:r>
            <a:r>
              <a:rPr lang="en-US" altLang="en-US" sz="3400"/>
              <a:t>ỐNG</a:t>
            </a:r>
            <a:r>
              <a:rPr lang="vi-VN" altLang="en-US" sz="3400"/>
              <a:t> </a:t>
            </a:r>
            <a:r>
              <a:rPr lang="en-US" altLang="en-US" sz="3400"/>
              <a:t>Ở</a:t>
            </a:r>
            <a:r>
              <a:rPr lang="vi-VN" altLang="en-US" sz="3400"/>
              <a:t> M</a:t>
            </a:r>
            <a:r>
              <a:rPr lang="en-US" altLang="en-US" sz="3400"/>
              <a:t>Ô</a:t>
            </a:r>
            <a:r>
              <a:rPr lang="vi-VN" altLang="en-US" sz="3400"/>
              <a:t>I TR</a:t>
            </a:r>
            <a:r>
              <a:rPr lang="en-US" altLang="en-US" sz="3400"/>
              <a:t>ƯỜNG</a:t>
            </a:r>
            <a:r>
              <a:rPr lang="vi-VN" altLang="en-US" sz="3400"/>
              <a:t> N</a:t>
            </a:r>
            <a:r>
              <a:rPr lang="en-US" altLang="en-US" sz="3400"/>
              <a:t>ƯỚC</a:t>
            </a:r>
            <a:r>
              <a:rPr lang="vi-VN" altLang="en-US" sz="3400"/>
              <a:t> G</a:t>
            </a:r>
            <a:r>
              <a:rPr lang="en-US" altLang="en-US" sz="3400"/>
              <a:t>Ì</a:t>
            </a:r>
            <a:r>
              <a:rPr lang="vi-VN" altLang="en-US" sz="3400"/>
              <a:t> ?</a:t>
            </a:r>
            <a:br>
              <a:rPr lang="vi-VN" altLang="en-US" sz="3400"/>
            </a:br>
            <a:r>
              <a:rPr lang="vi-VN" altLang="en-US" sz="2900" i="1">
                <a:solidFill>
                  <a:schemeClr val="accent2"/>
                </a:solidFill>
              </a:rPr>
              <a:t>8 CH</a:t>
            </a:r>
            <a:r>
              <a:rPr lang="en-US" altLang="en-US" sz="2900" i="1">
                <a:solidFill>
                  <a:schemeClr val="accent2"/>
                </a:solidFill>
              </a:rPr>
              <a:t>Ữ</a:t>
            </a:r>
            <a:r>
              <a:rPr lang="vi-VN" altLang="en-US" sz="2900" i="1">
                <a:solidFill>
                  <a:schemeClr val="accent2"/>
                </a:solidFill>
              </a:rPr>
              <a:t/>
            </a:r>
            <a:br>
              <a:rPr lang="vi-VN" altLang="en-US" sz="2900" i="1">
                <a:solidFill>
                  <a:schemeClr val="accent2"/>
                </a:solidFill>
              </a:rPr>
            </a:br>
            <a:r>
              <a:rPr lang="vi-VN" altLang="en-US" sz="2900" i="1">
                <a:solidFill>
                  <a:schemeClr val="accent2"/>
                </a:solidFill>
              </a:rPr>
              <a:t/>
            </a:r>
            <a:br>
              <a:rPr lang="vi-VN" altLang="en-US" sz="2900" i="1">
                <a:solidFill>
                  <a:schemeClr val="accent2"/>
                </a:solidFill>
              </a:rPr>
            </a:br>
            <a:r>
              <a:rPr lang="en-US" altLang="en-US" sz="3400"/>
              <a:t>ĐÁP</a:t>
            </a:r>
            <a:r>
              <a:rPr lang="vi-VN" altLang="en-US" sz="3400"/>
              <a:t> </a:t>
            </a:r>
            <a:r>
              <a:rPr lang="en-US" altLang="en-US" sz="3400"/>
              <a:t>ÁN</a:t>
            </a:r>
            <a:r>
              <a:rPr lang="vi-VN" altLang="en-US" sz="3400"/>
              <a:t> :</a:t>
            </a:r>
            <a:r>
              <a:rPr lang="vi-VN" altLang="en-US"/>
              <a:t> </a:t>
            </a:r>
            <a:r>
              <a:rPr lang="vi-VN" altLang="en-US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ước</a:t>
            </a:r>
            <a:r>
              <a:rPr lang="vi-VN" altLang="en-US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ngọt </a:t>
            </a:r>
            <a:endParaRPr lang="en-US" altLang="en-US" b="1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95" name="AutoShape 25"/>
          <p:cNvSpPr>
            <a:spLocks noChangeArrowheads="1"/>
          </p:cNvSpPr>
          <p:nvPr/>
        </p:nvSpPr>
        <p:spPr bwMode="auto">
          <a:xfrm>
            <a:off x="7967663" y="2852738"/>
            <a:ext cx="2089150" cy="19224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4400" b="1"/>
              <a:t>7</a:t>
            </a:r>
            <a:endParaRPr lang="en-US" altLang="en-US" sz="4400" b="1"/>
          </a:p>
        </p:txBody>
      </p:sp>
    </p:spTree>
    <p:extLst>
      <p:ext uri="{BB962C8B-B14F-4D97-AF65-F5344CB8AC3E}">
        <p14:creationId xmlns:p14="http://schemas.microsoft.com/office/powerpoint/2010/main" val="1510626820"/>
      </p:ext>
    </p:extLst>
  </p:cSld>
  <p:clrMapOvr>
    <a:masterClrMapping/>
  </p:clrMapOvr>
  <p:transition spd="slow">
    <p:pull dir="r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924176"/>
            <a:ext cx="5040312" cy="1139825"/>
          </a:xfrm>
        </p:spPr>
        <p:txBody>
          <a:bodyPr>
            <a:normAutofit fontScale="90000"/>
          </a:bodyPr>
          <a:lstStyle/>
          <a:p>
            <a:r>
              <a:rPr lang="vi-VN" altLang="en-US" sz="3800"/>
              <a:t>NGO</a:t>
            </a:r>
            <a:r>
              <a:rPr lang="en-US" altLang="en-US" sz="3800"/>
              <a:t>ÀI</a:t>
            </a:r>
            <a:r>
              <a:rPr lang="vi-VN" altLang="en-US" sz="3800"/>
              <a:t> SINH S</a:t>
            </a:r>
            <a:r>
              <a:rPr lang="en-US" altLang="en-US" sz="3800"/>
              <a:t>ẢN</a:t>
            </a:r>
            <a:r>
              <a:rPr lang="vi-VN" altLang="en-US" sz="3800"/>
              <a:t> SINH D</a:t>
            </a:r>
            <a:r>
              <a:rPr lang="en-US" altLang="en-US" sz="3800"/>
              <a:t>ƯỠNG</a:t>
            </a:r>
            <a:r>
              <a:rPr lang="vi-VN" altLang="en-US" sz="3800"/>
              <a:t>, RONG M</a:t>
            </a:r>
            <a:r>
              <a:rPr lang="en-US" altLang="en-US" sz="3800"/>
              <a:t>Ơ</a:t>
            </a:r>
            <a:r>
              <a:rPr lang="vi-VN" altLang="en-US" sz="3800"/>
              <a:t> C</a:t>
            </a:r>
            <a:r>
              <a:rPr lang="en-US" altLang="en-US" sz="3800"/>
              <a:t>ÒN</a:t>
            </a:r>
            <a:r>
              <a:rPr lang="vi-VN" altLang="en-US" sz="3800"/>
              <a:t> C</a:t>
            </a:r>
            <a:r>
              <a:rPr lang="en-US" altLang="en-US" sz="3800"/>
              <a:t>Ó</a:t>
            </a:r>
            <a:r>
              <a:rPr lang="vi-VN" altLang="en-US" sz="3800"/>
              <a:t> C</a:t>
            </a:r>
            <a:r>
              <a:rPr lang="en-US" altLang="en-US" sz="3800"/>
              <a:t>Á</a:t>
            </a:r>
            <a:r>
              <a:rPr lang="vi-VN" altLang="en-US" sz="3800"/>
              <a:t>CH SINH S</a:t>
            </a:r>
            <a:r>
              <a:rPr lang="en-US" altLang="en-US" sz="3800"/>
              <a:t>ẢN</a:t>
            </a:r>
            <a:r>
              <a:rPr lang="vi-VN" altLang="en-US" sz="3800"/>
              <a:t> G</a:t>
            </a:r>
            <a:r>
              <a:rPr lang="en-US" altLang="en-US" sz="3800"/>
              <a:t>Ì</a:t>
            </a:r>
            <a:r>
              <a:rPr lang="vi-VN" altLang="en-US" sz="3800"/>
              <a:t> ?</a:t>
            </a:r>
            <a:br>
              <a:rPr lang="vi-VN" altLang="en-US" sz="3800"/>
            </a:br>
            <a:r>
              <a:rPr lang="vi-VN" altLang="en-US" sz="3200"/>
              <a:t>7 CH</a:t>
            </a:r>
            <a:r>
              <a:rPr lang="en-US" altLang="en-US" sz="3200"/>
              <a:t>Ữ</a:t>
            </a:r>
          </a:p>
        </p:txBody>
      </p:sp>
      <p:sp>
        <p:nvSpPr>
          <p:cNvPr id="29699" name="AutoShape 4"/>
          <p:cNvSpPr>
            <a:spLocks noChangeArrowheads="1"/>
          </p:cNvSpPr>
          <p:nvPr/>
        </p:nvSpPr>
        <p:spPr bwMode="auto">
          <a:xfrm>
            <a:off x="7535863" y="3141663"/>
            <a:ext cx="2354262" cy="23034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/>
              <a:t>8</a:t>
            </a:r>
            <a:endParaRPr lang="en-US" altLang="en-US" sz="6000" b="1"/>
          </a:p>
        </p:txBody>
      </p:sp>
      <p:graphicFrame>
        <p:nvGraphicFramePr>
          <p:cNvPr id="52247" name="Group 23"/>
          <p:cNvGraphicFramePr>
            <a:graphicFrameLocks noGrp="1"/>
          </p:cNvGraphicFramePr>
          <p:nvPr/>
        </p:nvGraphicFramePr>
        <p:xfrm>
          <a:off x="3071813" y="981075"/>
          <a:ext cx="6096000" cy="952500"/>
        </p:xfrm>
        <a:graphic>
          <a:graphicData uri="http://schemas.openxmlformats.org/drawingml/2006/table">
            <a:tbl>
              <a:tblPr/>
              <a:tblGrid>
                <a:gridCol w="871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00CCFF"/>
                        </a:gs>
                        <a:gs pos="100000">
                          <a:srgbClr val="00CCFF">
                            <a:gamma/>
                            <a:shade val="46275"/>
                            <a:invGamma/>
                          </a:srgbClr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805556"/>
      </p:ext>
    </p:extLst>
  </p:cSld>
  <p:clrMapOvr>
    <a:masterClrMapping/>
  </p:clrMapOvr>
  <p:transition spd="slow">
    <p:zoom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72" name="Group 24"/>
          <p:cNvGraphicFramePr>
            <a:graphicFrameLocks noGrp="1"/>
          </p:cNvGraphicFramePr>
          <p:nvPr/>
        </p:nvGraphicFramePr>
        <p:xfrm>
          <a:off x="3143250" y="620713"/>
          <a:ext cx="6096000" cy="1097074"/>
        </p:xfrm>
        <a:graphic>
          <a:graphicData uri="http://schemas.openxmlformats.org/drawingml/2006/table">
            <a:tbl>
              <a:tblPr/>
              <a:tblGrid>
                <a:gridCol w="871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15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9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15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969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6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6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617" marB="45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0740" name="Rectangle 22"/>
          <p:cNvSpPr>
            <a:spLocks noGrp="1" noChangeArrowheads="1"/>
          </p:cNvSpPr>
          <p:nvPr>
            <p:ph type="title"/>
          </p:nvPr>
        </p:nvSpPr>
        <p:spPr>
          <a:xfrm>
            <a:off x="1828801" y="3722689"/>
            <a:ext cx="5040313" cy="1139825"/>
          </a:xfrm>
          <a:noFill/>
        </p:spPr>
        <p:txBody>
          <a:bodyPr>
            <a:normAutofit fontScale="90000"/>
          </a:bodyPr>
          <a:lstStyle/>
          <a:p>
            <a:r>
              <a:rPr lang="vi-VN" altLang="en-US" sz="3800"/>
              <a:t>NGO</a:t>
            </a:r>
            <a:r>
              <a:rPr lang="en-US" altLang="en-US" sz="3800"/>
              <a:t>ÀI</a:t>
            </a:r>
            <a:r>
              <a:rPr lang="vi-VN" altLang="en-US" sz="3800"/>
              <a:t> SINH S</a:t>
            </a:r>
            <a:r>
              <a:rPr lang="en-US" altLang="en-US" sz="3800"/>
              <a:t>ẢN</a:t>
            </a:r>
            <a:r>
              <a:rPr lang="vi-VN" altLang="en-US" sz="3800"/>
              <a:t> SINH D</a:t>
            </a:r>
            <a:r>
              <a:rPr lang="en-US" altLang="en-US" sz="3800"/>
              <a:t>ƯỠNG</a:t>
            </a:r>
            <a:r>
              <a:rPr lang="vi-VN" altLang="en-US" sz="3800"/>
              <a:t>, RONG M</a:t>
            </a:r>
            <a:r>
              <a:rPr lang="en-US" altLang="en-US" sz="3800"/>
              <a:t>Ơ</a:t>
            </a:r>
            <a:r>
              <a:rPr lang="vi-VN" altLang="en-US" sz="3800"/>
              <a:t> C</a:t>
            </a:r>
            <a:r>
              <a:rPr lang="en-US" altLang="en-US" sz="3800"/>
              <a:t>ÒN</a:t>
            </a:r>
            <a:r>
              <a:rPr lang="vi-VN" altLang="en-US" sz="3800"/>
              <a:t> C</a:t>
            </a:r>
            <a:r>
              <a:rPr lang="en-US" altLang="en-US" sz="3800"/>
              <a:t>Ó</a:t>
            </a:r>
            <a:r>
              <a:rPr lang="vi-VN" altLang="en-US" sz="3800"/>
              <a:t> C</a:t>
            </a:r>
            <a:r>
              <a:rPr lang="en-US" altLang="en-US" sz="3800"/>
              <a:t>Á</a:t>
            </a:r>
            <a:r>
              <a:rPr lang="vi-VN" altLang="en-US" sz="3800"/>
              <a:t>CH SINH S</a:t>
            </a:r>
            <a:r>
              <a:rPr lang="en-US" altLang="en-US" sz="3800"/>
              <a:t>ẢN</a:t>
            </a:r>
            <a:r>
              <a:rPr lang="vi-VN" altLang="en-US" sz="3800"/>
              <a:t> G</a:t>
            </a:r>
            <a:r>
              <a:rPr lang="en-US" altLang="en-US" sz="3800"/>
              <a:t>Ì</a:t>
            </a:r>
            <a:r>
              <a:rPr lang="vi-VN" altLang="en-US" sz="3800"/>
              <a:t> ?</a:t>
            </a:r>
            <a:br>
              <a:rPr lang="vi-VN" altLang="en-US" sz="3800"/>
            </a:br>
            <a:r>
              <a:rPr lang="vi-VN" altLang="en-US" sz="3800"/>
              <a:t>7 CH</a:t>
            </a:r>
            <a:r>
              <a:rPr lang="en-US" altLang="en-US" sz="3800"/>
              <a:t>Ữ</a:t>
            </a:r>
            <a:r>
              <a:rPr lang="vi-VN" altLang="en-US" sz="3800"/>
              <a:t/>
            </a:r>
            <a:br>
              <a:rPr lang="vi-VN" altLang="en-US" sz="3800"/>
            </a:br>
            <a:r>
              <a:rPr lang="vi-VN" altLang="en-US" sz="3800"/>
              <a:t/>
            </a:r>
            <a:br>
              <a:rPr lang="vi-VN" altLang="en-US" sz="3800"/>
            </a:br>
            <a:r>
              <a:rPr lang="vi-VN" altLang="en-US" sz="3800"/>
              <a:t>ĐÁP ÁN :  </a:t>
            </a:r>
            <a:r>
              <a:rPr lang="vi-VN" altLang="en-US" sz="4000" b="1" i="1" u="sng">
                <a:solidFill>
                  <a:srgbClr val="00CCFF"/>
                </a:solidFill>
              </a:rPr>
              <a:t>Hữu tính</a:t>
            </a:r>
            <a:br>
              <a:rPr lang="vi-VN" altLang="en-US" sz="4000" b="1" i="1" u="sng">
                <a:solidFill>
                  <a:srgbClr val="00CCFF"/>
                </a:solidFill>
              </a:rPr>
            </a:br>
            <a:endParaRPr lang="en-US" altLang="en-US" sz="4000" b="1" i="1" u="sng">
              <a:solidFill>
                <a:srgbClr val="00CCFF"/>
              </a:solidFill>
            </a:endParaRPr>
          </a:p>
        </p:txBody>
      </p:sp>
      <p:sp>
        <p:nvSpPr>
          <p:cNvPr id="30741" name="AutoShape 23"/>
          <p:cNvSpPr>
            <a:spLocks noChangeArrowheads="1"/>
          </p:cNvSpPr>
          <p:nvPr/>
        </p:nvSpPr>
        <p:spPr bwMode="auto">
          <a:xfrm>
            <a:off x="7535863" y="3141663"/>
            <a:ext cx="2354262" cy="2303462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6000" b="1"/>
              <a:t>8</a:t>
            </a:r>
            <a:endParaRPr lang="en-US" altLang="en-US" sz="6000" b="1"/>
          </a:p>
        </p:txBody>
      </p:sp>
    </p:spTree>
    <p:extLst>
      <p:ext uri="{BB962C8B-B14F-4D97-AF65-F5344CB8AC3E}">
        <p14:creationId xmlns:p14="http://schemas.microsoft.com/office/powerpoint/2010/main" val="466427721"/>
      </p:ext>
    </p:extLst>
  </p:cSld>
  <p:clrMapOvr>
    <a:masterClrMapping/>
  </p:clrMapOvr>
  <p:transition spd="slow">
    <p:circl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2" name="Rectangle 20"/>
          <p:cNvSpPr>
            <a:spLocks noGrp="1" noChangeArrowheads="1"/>
          </p:cNvSpPr>
          <p:nvPr>
            <p:ph type="title"/>
          </p:nvPr>
        </p:nvSpPr>
        <p:spPr>
          <a:xfrm>
            <a:off x="1992313" y="2924175"/>
            <a:ext cx="5759450" cy="1143000"/>
          </a:xfrm>
        </p:spPr>
        <p:txBody>
          <a:bodyPr>
            <a:normAutofit fontScale="90000"/>
          </a:bodyPr>
          <a:lstStyle/>
          <a:p>
            <a:r>
              <a:rPr lang="vi-VN" altLang="en-US" sz="3800"/>
              <a:t>T</a:t>
            </a:r>
            <a:r>
              <a:rPr lang="en-US" altLang="en-US" sz="3800"/>
              <a:t>ẢO</a:t>
            </a:r>
            <a:r>
              <a:rPr lang="vi-VN" altLang="en-US" sz="3800"/>
              <a:t> C</a:t>
            </a:r>
            <a:r>
              <a:rPr lang="en-US" altLang="en-US" sz="3800"/>
              <a:t>Ó</a:t>
            </a:r>
            <a:r>
              <a:rPr lang="vi-VN" altLang="en-US" sz="3800"/>
              <a:t> PH</a:t>
            </a:r>
            <a:r>
              <a:rPr lang="en-US" altLang="en-US" sz="3800"/>
              <a:t>ẢI</a:t>
            </a:r>
            <a:r>
              <a:rPr lang="vi-VN" altLang="en-US" sz="3800"/>
              <a:t> L</a:t>
            </a:r>
            <a:r>
              <a:rPr lang="en-US" altLang="en-US" sz="3800"/>
              <a:t>À</a:t>
            </a:r>
            <a:r>
              <a:rPr lang="vi-VN" altLang="en-US" sz="3800"/>
              <a:t> M</a:t>
            </a:r>
            <a:r>
              <a:rPr lang="en-US" altLang="en-US" sz="3800"/>
              <a:t>ỘT</a:t>
            </a:r>
            <a:r>
              <a:rPr lang="vi-VN" altLang="en-US" sz="3800"/>
              <a:t> C</a:t>
            </a:r>
            <a:r>
              <a:rPr lang="en-US" altLang="en-US" sz="3800"/>
              <a:t>Â</a:t>
            </a:r>
            <a:r>
              <a:rPr lang="vi-VN" altLang="en-US" sz="3800"/>
              <a:t>Y XANH KH</a:t>
            </a:r>
            <a:r>
              <a:rPr lang="en-US" altLang="en-US" sz="3800"/>
              <a:t>Ô</a:t>
            </a:r>
            <a:r>
              <a:rPr lang="vi-VN" altLang="en-US" sz="3800"/>
              <a:t>NG ?</a:t>
            </a:r>
            <a:br>
              <a:rPr lang="vi-VN" altLang="en-US" sz="3800"/>
            </a:br>
            <a:r>
              <a:rPr lang="vi-VN" altLang="en-US" sz="2900" b="1" i="1">
                <a:solidFill>
                  <a:schemeClr val="accent2"/>
                </a:solidFill>
              </a:rPr>
              <a:t>5 CH</a:t>
            </a:r>
            <a:r>
              <a:rPr lang="en-US" altLang="en-US" sz="2900" b="1" i="1">
                <a:solidFill>
                  <a:schemeClr val="accent2"/>
                </a:solidFill>
              </a:rPr>
              <a:t>Ữ</a:t>
            </a:r>
          </a:p>
        </p:txBody>
      </p:sp>
      <p:graphicFrame>
        <p:nvGraphicFramePr>
          <p:cNvPr id="33810" name="Group 18"/>
          <p:cNvGraphicFramePr>
            <a:graphicFrameLocks noGrp="1"/>
          </p:cNvGraphicFramePr>
          <p:nvPr>
            <p:ph idx="4294967295"/>
          </p:nvPr>
        </p:nvGraphicFramePr>
        <p:xfrm>
          <a:off x="2063750" y="476250"/>
          <a:ext cx="8229600" cy="1066800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61" name="AutoShape 21"/>
          <p:cNvSpPr>
            <a:spLocks noChangeArrowheads="1"/>
          </p:cNvSpPr>
          <p:nvPr/>
        </p:nvSpPr>
        <p:spPr bwMode="auto">
          <a:xfrm>
            <a:off x="8040689" y="2708275"/>
            <a:ext cx="2232025" cy="199548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5400"/>
              <a:t>9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221505515"/>
      </p:ext>
    </p:extLst>
  </p:cSld>
  <p:clrMapOvr>
    <a:masterClrMapping/>
  </p:clrMapOvr>
  <p:transition spd="slow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600200" y="228600"/>
            <a:ext cx="4267200" cy="3278188"/>
            <a:chOff x="2880" y="76"/>
            <a:chExt cx="2688" cy="2065"/>
          </a:xfrm>
        </p:grpSpPr>
        <p:pic>
          <p:nvPicPr>
            <p:cNvPr id="12306" name="Picture 3" descr="Spiruli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6"/>
              <a:ext cx="2688" cy="2065"/>
            </a:xfrm>
            <a:prstGeom prst="rect">
              <a:avLst/>
            </a:prstGeom>
            <a:noFill/>
            <a:ln w="9525">
              <a:solidFill>
                <a:srgbClr val="0033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307" name="Text Box 4"/>
            <p:cNvSpPr txBox="1">
              <a:spLocks noChangeArrowheads="1"/>
            </p:cNvSpPr>
            <p:nvPr/>
          </p:nvSpPr>
          <p:spPr bwMode="auto">
            <a:xfrm>
              <a:off x="2880" y="1921"/>
              <a:ext cx="2688" cy="1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" rIns="0" bIns="1828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ảnh đoạn sợi tảo xoắn phóng to</a:t>
              </a:r>
            </a:p>
          </p:txBody>
        </p:sp>
      </p:grp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1612900" y="3810000"/>
            <a:ext cx="4254500" cy="2819400"/>
            <a:chOff x="3032" y="2400"/>
            <a:chExt cx="2624" cy="1632"/>
          </a:xfrm>
        </p:grpSpPr>
        <p:grpSp>
          <p:nvGrpSpPr>
            <p:cNvPr id="12302" name="Group 6"/>
            <p:cNvGrpSpPr>
              <a:grpSpLocks/>
            </p:cNvGrpSpPr>
            <p:nvPr/>
          </p:nvGrpSpPr>
          <p:grpSpPr bwMode="auto">
            <a:xfrm>
              <a:off x="3032" y="2400"/>
              <a:ext cx="2624" cy="1632"/>
              <a:chOff x="912" y="2256"/>
              <a:chExt cx="3648" cy="2064"/>
            </a:xfrm>
          </p:grpSpPr>
          <p:pic>
            <p:nvPicPr>
              <p:cNvPr id="12304" name="Picture 7" descr="13338016842118287371_574_57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256"/>
                <a:ext cx="3648" cy="2064"/>
              </a:xfrm>
              <a:prstGeom prst="rect">
                <a:avLst/>
              </a:prstGeom>
              <a:noFill/>
              <a:ln w="9525">
                <a:solidFill>
                  <a:srgbClr val="00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05" name="Rectangle 8"/>
              <p:cNvSpPr>
                <a:spLocks noChangeArrowheads="1"/>
              </p:cNvSpPr>
              <p:nvPr/>
            </p:nvSpPr>
            <p:spPr bwMode="auto">
              <a:xfrm>
                <a:off x="1099" y="3552"/>
                <a:ext cx="3367" cy="7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303" name="Text Box 9"/>
            <p:cNvSpPr txBox="1">
              <a:spLocks noChangeArrowheads="1"/>
            </p:cNvSpPr>
            <p:nvPr/>
          </p:nvSpPr>
          <p:spPr bwMode="auto">
            <a:xfrm>
              <a:off x="3032" y="3515"/>
              <a:ext cx="2592" cy="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18288" rIns="0" bIns="1828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37.1. Hình dạng và cấu tạo tế bào tảo xoắn</a:t>
              </a:r>
            </a:p>
          </p:txBody>
        </p:sp>
      </p:grp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6629400" y="1152525"/>
            <a:ext cx="3816350" cy="73818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defRPr/>
            </a:pP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6629400" y="227014"/>
            <a:ext cx="3816350" cy="73818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defRPr/>
            </a:pP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629400" y="2068514"/>
            <a:ext cx="3816350" cy="11080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defRPr/>
            </a:pP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xoắn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5334000" y="20574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334000" y="2438400"/>
            <a:ext cx="1066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altLang="vi-VN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</a:t>
            </a:r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5334000" y="3048000"/>
            <a:ext cx="685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</a:p>
        </p:txBody>
      </p:sp>
      <p:sp>
        <p:nvSpPr>
          <p:cNvPr id="2" name="Rectangle 1"/>
          <p:cNvSpPr/>
          <p:nvPr/>
        </p:nvSpPr>
        <p:spPr>
          <a:xfrm>
            <a:off x="6071635" y="3886200"/>
            <a:ext cx="4534976" cy="2702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thể tảo xoắn là một </a:t>
            </a:r>
            <a:r>
              <a:rPr lang="nl-N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gồm </a:t>
            </a:r>
            <a:r>
              <a:rPr lang="nl-N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tế bào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chữ nhật.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Tảo xoắn có </a:t>
            </a:r>
            <a:r>
              <a:rPr lang="nl-N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lục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vì </a:t>
            </a:r>
            <a:r>
              <a:rPr lang="nl-NL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nguyên sinh có dải xoắn</a:t>
            </a:r>
            <a:r>
              <a:rPr lang="nl-N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chứa diệp lục.</a:t>
            </a:r>
            <a:endParaRPr lang="vi-V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4" descr="Book-09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3176589"/>
            <a:ext cx="1219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5674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1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19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7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6" grpId="0" animBg="1"/>
      <p:bldP spid="25616" grpId="1" animBg="1"/>
      <p:bldP spid="25617" grpId="0" animBg="1"/>
      <p:bldP spid="25617" grpId="1" animBg="1"/>
      <p:bldP spid="25618" grpId="0" animBg="1"/>
      <p:bldP spid="25623" grpId="0" animBg="1"/>
      <p:bldP spid="25624" grpId="0" animBg="1"/>
      <p:bldP spid="2562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85" name="Group 21"/>
          <p:cNvGraphicFramePr>
            <a:graphicFrameLocks noGrp="1"/>
          </p:cNvGraphicFramePr>
          <p:nvPr>
            <p:ph/>
          </p:nvPr>
        </p:nvGraphicFramePr>
        <p:xfrm>
          <a:off x="1981200" y="277814"/>
          <a:ext cx="8229600" cy="1309687"/>
        </p:xfrm>
        <a:graphic>
          <a:graphicData uri="http://schemas.openxmlformats.org/drawingml/2006/table">
            <a:tbl>
              <a:tblPr/>
              <a:tblGrid>
                <a:gridCol w="1646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4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6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6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96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K</a:t>
                      </a:r>
                      <a:endParaRPr kumimoji="0" lang="en-US" altLang="en-US" sz="7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7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7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7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7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altLang="en-US" sz="7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883" name="Rectangle 19"/>
          <p:cNvSpPr>
            <a:spLocks noChangeArrowheads="1"/>
          </p:cNvSpPr>
          <p:nvPr/>
        </p:nvSpPr>
        <p:spPr bwMode="auto">
          <a:xfrm>
            <a:off x="1992313" y="2924175"/>
            <a:ext cx="5759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1pPr>
            <a:lvl2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2pPr>
            <a:lvl3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3pPr>
            <a:lvl4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4pPr>
            <a:lvl5pPr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defRPr/>
            </a:pPr>
            <a:r>
              <a:rPr lang="vi-VN" altLang="en-US" sz="3800"/>
              <a:t>T</a:t>
            </a:r>
            <a:r>
              <a:rPr lang="en-US" altLang="en-US" sz="3800"/>
              <a:t>ẢO</a:t>
            </a:r>
            <a:r>
              <a:rPr lang="vi-VN" altLang="en-US" sz="3800"/>
              <a:t> C</a:t>
            </a:r>
            <a:r>
              <a:rPr lang="en-US" altLang="en-US" sz="3800"/>
              <a:t>Ó</a:t>
            </a:r>
            <a:r>
              <a:rPr lang="vi-VN" altLang="en-US" sz="3800"/>
              <a:t> PH</a:t>
            </a:r>
            <a:r>
              <a:rPr lang="en-US" altLang="en-US" sz="3800"/>
              <a:t>ẢI</a:t>
            </a:r>
            <a:r>
              <a:rPr lang="vi-VN" altLang="en-US" sz="3800"/>
              <a:t> L</a:t>
            </a:r>
            <a:r>
              <a:rPr lang="en-US" altLang="en-US" sz="3800"/>
              <a:t>À</a:t>
            </a:r>
            <a:r>
              <a:rPr lang="vi-VN" altLang="en-US" sz="3800"/>
              <a:t> M</a:t>
            </a:r>
            <a:r>
              <a:rPr lang="en-US" altLang="en-US" sz="3800"/>
              <a:t>ỘT</a:t>
            </a:r>
            <a:r>
              <a:rPr lang="vi-VN" altLang="en-US" sz="3800"/>
              <a:t> C</a:t>
            </a:r>
            <a:r>
              <a:rPr lang="en-US" altLang="en-US" sz="3800"/>
              <a:t>Â</a:t>
            </a:r>
            <a:r>
              <a:rPr lang="vi-VN" altLang="en-US" sz="3800"/>
              <a:t>Y XANH KH</a:t>
            </a:r>
            <a:r>
              <a:rPr lang="en-US" altLang="en-US" sz="3800"/>
              <a:t>Ô</a:t>
            </a:r>
            <a:r>
              <a:rPr lang="vi-VN" altLang="en-US" sz="3800"/>
              <a:t>NG ?</a:t>
            </a:r>
            <a:br>
              <a:rPr lang="vi-VN" altLang="en-US" sz="3800"/>
            </a:br>
            <a:r>
              <a:rPr lang="vi-VN" altLang="en-US" sz="2900" b="1" i="1">
                <a:solidFill>
                  <a:schemeClr val="accent2"/>
                </a:solidFill>
              </a:rPr>
              <a:t>5 CH</a:t>
            </a:r>
            <a:r>
              <a:rPr lang="en-US" altLang="en-US" sz="2900" b="1" i="1">
                <a:solidFill>
                  <a:schemeClr val="accent2"/>
                </a:solidFill>
              </a:rPr>
              <a:t>Ữ</a:t>
            </a:r>
            <a:r>
              <a:rPr lang="vi-VN" altLang="en-US" sz="2900" b="1" i="1">
                <a:solidFill>
                  <a:schemeClr val="accent2"/>
                </a:solidFill>
              </a:rPr>
              <a:t/>
            </a:r>
            <a:br>
              <a:rPr lang="vi-VN" altLang="en-US" sz="2900" b="1" i="1">
                <a:solidFill>
                  <a:schemeClr val="accent2"/>
                </a:solidFill>
              </a:rPr>
            </a:br>
            <a:r>
              <a:rPr lang="vi-VN" altLang="en-US" sz="2900" b="1" i="1">
                <a:solidFill>
                  <a:schemeClr val="accent2"/>
                </a:solidFill>
              </a:rPr>
              <a:t/>
            </a:r>
            <a:br>
              <a:rPr lang="vi-VN" altLang="en-US" sz="2900" b="1" i="1">
                <a:solidFill>
                  <a:schemeClr val="accent2"/>
                </a:solidFill>
              </a:rPr>
            </a:br>
            <a:r>
              <a:rPr lang="en-US" altLang="en-US"/>
              <a:t>ĐÁP</a:t>
            </a:r>
            <a:r>
              <a:rPr lang="vi-VN" altLang="en-US"/>
              <a:t> </a:t>
            </a:r>
            <a:r>
              <a:rPr lang="en-US" altLang="en-US"/>
              <a:t>ÁN</a:t>
            </a:r>
            <a:r>
              <a:rPr lang="vi-VN" altLang="en-US"/>
              <a:t> :</a:t>
            </a:r>
            <a:r>
              <a:rPr lang="vi-VN" altLang="en-US" b="1" i="1"/>
              <a:t> </a:t>
            </a:r>
            <a:r>
              <a:rPr lang="vi-VN" altLang="en-US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Kh</a:t>
            </a:r>
            <a:r>
              <a:rPr lang="en-US" altLang="en-US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ô</a:t>
            </a:r>
            <a:r>
              <a:rPr lang="vi-VN" altLang="en-US" b="1" i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ng</a:t>
            </a:r>
            <a:endParaRPr lang="en-US" altLang="en-US" b="1" i="1" u="sng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785" name="AutoShape 20"/>
          <p:cNvSpPr>
            <a:spLocks noChangeArrowheads="1"/>
          </p:cNvSpPr>
          <p:nvPr/>
        </p:nvSpPr>
        <p:spPr bwMode="auto">
          <a:xfrm>
            <a:off x="8040689" y="2708275"/>
            <a:ext cx="2232025" cy="1995488"/>
          </a:xfrm>
          <a:prstGeom prst="star4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5400"/>
              <a:t>9</a:t>
            </a:r>
            <a:endParaRPr lang="en-US" altLang="en-US" sz="5400"/>
          </a:p>
        </p:txBody>
      </p:sp>
    </p:spTree>
    <p:extLst>
      <p:ext uri="{BB962C8B-B14F-4D97-AF65-F5344CB8AC3E}">
        <p14:creationId xmlns:p14="http://schemas.microsoft.com/office/powerpoint/2010/main" val="3101649297"/>
      </p:ext>
    </p:extLst>
  </p:cSld>
  <p:clrMapOvr>
    <a:masterClrMapping/>
  </p:clrMapOvr>
  <p:transition spd="slow">
    <p:cover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32" name="Group 396"/>
          <p:cNvGraphicFramePr>
            <a:graphicFrameLocks noGrp="1"/>
          </p:cNvGraphicFramePr>
          <p:nvPr>
            <p:ph type="title"/>
          </p:nvPr>
        </p:nvGraphicFramePr>
        <p:xfrm>
          <a:off x="5448301" y="1"/>
          <a:ext cx="4176713" cy="7651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5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</a:t>
                      </a:r>
                      <a:endParaRPr kumimoji="0" lang="en-US" altLang="en-US" sz="3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3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3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3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3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3900" b="1" i="1" u="none" strike="noStrike" cap="none" normalizeH="0" baseline="0" smtClean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2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187" name="Group 251"/>
          <p:cNvGraphicFramePr>
            <a:graphicFrameLocks noGrp="1"/>
          </p:cNvGraphicFramePr>
          <p:nvPr>
            <p:ph sz="half" idx="1"/>
          </p:nvPr>
        </p:nvGraphicFramePr>
        <p:xfrm>
          <a:off x="5448301" y="765176"/>
          <a:ext cx="2016125" cy="72072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39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</a:rPr>
                        <a:t>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shade val="46275"/>
                            <a:invGamma/>
                          </a:schemeClr>
                        </a:gs>
                      </a:gsLst>
                      <a:path path="shap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326" name="Group 390"/>
          <p:cNvGraphicFramePr>
            <a:graphicFrameLocks noGrp="1"/>
          </p:cNvGraphicFramePr>
          <p:nvPr>
            <p:ph sz="half" idx="2"/>
          </p:nvPr>
        </p:nvGraphicFramePr>
        <p:xfrm>
          <a:off x="1524000" y="1484313"/>
          <a:ext cx="4573588" cy="685800"/>
        </p:xfrm>
        <a:graphic>
          <a:graphicData uri="http://schemas.openxmlformats.org/drawingml/2006/table">
            <a:tbl>
              <a:tblPr/>
              <a:tblGrid>
                <a:gridCol w="719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4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9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3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0082"/>
                        </a:gs>
                        <a:gs pos="30000">
                          <a:srgbClr val="66008F"/>
                        </a:gs>
                        <a:gs pos="64999">
                          <a:srgbClr val="BA0066"/>
                        </a:gs>
                        <a:gs pos="89999">
                          <a:srgbClr val="FF0000"/>
                        </a:gs>
                        <a:gs pos="100000">
                          <a:srgbClr val="FF8200"/>
                        </a:gs>
                      </a:gsLst>
                      <a:path path="rect">
                        <a:fillToRect r="100000" b="10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430" name="Group 494"/>
          <p:cNvGraphicFramePr>
            <a:graphicFrameLocks noGrp="1"/>
          </p:cNvGraphicFramePr>
          <p:nvPr/>
        </p:nvGraphicFramePr>
        <p:xfrm>
          <a:off x="5448301" y="2205039"/>
          <a:ext cx="4176713" cy="7016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455" name="Group 519"/>
          <p:cNvGraphicFramePr>
            <a:graphicFrameLocks noGrp="1"/>
          </p:cNvGraphicFramePr>
          <p:nvPr/>
        </p:nvGraphicFramePr>
        <p:xfrm>
          <a:off x="5448301" y="2924176"/>
          <a:ext cx="4176713" cy="701675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513" name="Group 577"/>
          <p:cNvGraphicFramePr>
            <a:graphicFrameLocks noGrp="1"/>
          </p:cNvGraphicFramePr>
          <p:nvPr/>
        </p:nvGraphicFramePr>
        <p:xfrm>
          <a:off x="4151313" y="3644901"/>
          <a:ext cx="6553200" cy="792163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2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26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P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EBFA"/>
                        </a:gs>
                        <a:gs pos="30000">
                          <a:srgbClr val="C4D6EB"/>
                        </a:gs>
                        <a:gs pos="60001">
                          <a:srgbClr val="85C2FF"/>
                        </a:gs>
                        <a:gs pos="100000">
                          <a:srgbClr val="5E9EFF"/>
                        </a:gs>
                      </a:gsLst>
                      <a:lin ang="189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544" name="Group 608"/>
          <p:cNvGraphicFramePr>
            <a:graphicFrameLocks noGrp="1"/>
          </p:cNvGraphicFramePr>
          <p:nvPr/>
        </p:nvGraphicFramePr>
        <p:xfrm>
          <a:off x="4151314" y="4365626"/>
          <a:ext cx="5329237" cy="701675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5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738" name="Group 802"/>
          <p:cNvGraphicFramePr>
            <a:graphicFrameLocks noGrp="1"/>
          </p:cNvGraphicFramePr>
          <p:nvPr/>
        </p:nvGraphicFramePr>
        <p:xfrm>
          <a:off x="2135188" y="5084764"/>
          <a:ext cx="4608512" cy="720725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7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0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FF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CC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344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67151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02393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13414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17986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2558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27130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170238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0737" name="Group 801"/>
          <p:cNvGraphicFramePr>
            <a:graphicFrameLocks noGrp="1"/>
          </p:cNvGraphicFramePr>
          <p:nvPr/>
        </p:nvGraphicFramePr>
        <p:xfrm>
          <a:off x="2711450" y="5805489"/>
          <a:ext cx="3384550" cy="719137"/>
        </p:xfrm>
        <a:graphic>
          <a:graphicData uri="http://schemas.openxmlformats.org/drawingml/2006/table">
            <a:tbl>
              <a:tblPr/>
              <a:tblGrid>
                <a:gridCol w="72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9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3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endParaRPr kumimoji="0" lang="en-US" altLang="en-US" sz="3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-11271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-24288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-347663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-487363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-48736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vi-VN" altLang="en-US" sz="4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7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739" name="AutoShape 803"/>
          <p:cNvSpPr>
            <a:spLocks noChangeArrowheads="1"/>
          </p:cNvSpPr>
          <p:nvPr/>
        </p:nvSpPr>
        <p:spPr bwMode="auto">
          <a:xfrm>
            <a:off x="1524000" y="2133600"/>
            <a:ext cx="2916238" cy="1582738"/>
          </a:xfrm>
          <a:prstGeom prst="wedgeEllipseCallout">
            <a:avLst>
              <a:gd name="adj1" fmla="val -48532"/>
              <a:gd name="adj2" fmla="val 843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2700" b="1"/>
              <a:t>Ch</a:t>
            </a:r>
            <a:r>
              <a:rPr lang="en-US" altLang="en-US" sz="2700" b="1"/>
              <a:t>ìa</a:t>
            </a:r>
            <a:r>
              <a:rPr lang="vi-VN" altLang="en-US" sz="2700" b="1"/>
              <a:t> kho</a:t>
            </a:r>
            <a:r>
              <a:rPr lang="en-US" altLang="en-US" sz="2700" b="1"/>
              <a:t>á</a:t>
            </a:r>
            <a:r>
              <a:rPr lang="vi-VN" altLang="en-US" sz="2700" b="1"/>
              <a:t>        </a:t>
            </a:r>
            <a:r>
              <a:rPr lang="vi-VN" altLang="en-US" sz="6500" b="1">
                <a:solidFill>
                  <a:schemeClr val="bg2"/>
                </a:solidFill>
              </a:rPr>
              <a:t>?</a:t>
            </a:r>
            <a:endParaRPr lang="en-US" altLang="en-US" sz="6500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98893"/>
      </p:ext>
    </p:extLst>
  </p:cSld>
  <p:clrMapOvr>
    <a:masterClrMapping/>
  </p:clrMapOvr>
  <p:transition spd="slow">
    <p:cover dir="d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40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0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4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84" dur="indefinite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85" dur="indefinite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6" dur="indefinite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07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0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39" grpId="0" build="allAtOnce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Oval 3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  <a:latin typeface="VNI-Bodon-Poster" pitchFamily="2" charset="0"/>
              </a:rPr>
              <a:t>10</a:t>
            </a:r>
          </a:p>
        </p:txBody>
      </p:sp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9</a:t>
            </a: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8</a:t>
            </a: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7</a:t>
            </a:r>
          </a:p>
        </p:txBody>
      </p:sp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6</a:t>
            </a:r>
          </a:p>
        </p:txBody>
      </p:sp>
      <p:sp>
        <p:nvSpPr>
          <p:cNvPr id="54285" name="Oval 13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5</a:t>
            </a:r>
          </a:p>
        </p:txBody>
      </p:sp>
      <p:sp>
        <p:nvSpPr>
          <p:cNvPr id="54287" name="Oval 15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4</a:t>
            </a:r>
          </a:p>
        </p:txBody>
      </p:sp>
      <p:sp>
        <p:nvSpPr>
          <p:cNvPr id="54289" name="Oval 17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54291" name="Oval 19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54293" name="Oval 21"/>
          <p:cNvSpPr>
            <a:spLocks noChangeArrowheads="1"/>
          </p:cNvSpPr>
          <p:nvPr/>
        </p:nvSpPr>
        <p:spPr bwMode="auto">
          <a:xfrm>
            <a:off x="3657600" y="1143000"/>
            <a:ext cx="5486400" cy="548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343400" y="2057401"/>
            <a:ext cx="41910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0800" b="1" dirty="0">
                <a:solidFill>
                  <a:srgbClr val="FF0066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99905481"/>
      </p:ext>
    </p:extLst>
  </p:cSld>
  <p:clrMapOvr>
    <a:masterClrMapping/>
  </p:clrMapOvr>
  <p:transition spd="slow" advTm="1000">
    <p:zo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7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  <p:bldP spid="54280" grpId="0"/>
      <p:bldP spid="54282" grpId="0"/>
      <p:bldP spid="54284" grpId="0"/>
      <p:bldP spid="54286" grpId="0"/>
      <p:bldP spid="54288" grpId="0"/>
      <p:bldP spid="54290" grpId="0"/>
      <p:bldP spid="54292" grpId="0"/>
      <p:bldP spid="5429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MC900322474[1]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4221" y="604602"/>
            <a:ext cx="3944937" cy="5819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6105194" y="999819"/>
            <a:ext cx="4444526" cy="992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vi-VN" alt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</a:t>
            </a:r>
            <a:r>
              <a:rPr lang="en-US" alt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ÌA</a:t>
            </a:r>
            <a:r>
              <a:rPr lang="vi-VN" alt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KHO</a:t>
            </a:r>
            <a:r>
              <a:rPr lang="en-US" alt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Á</a:t>
            </a:r>
            <a:r>
              <a:rPr lang="vi-VN" altLang="en-US" b="1" i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</a:t>
            </a:r>
            <a:endParaRPr lang="en-US" altLang="en-US" b="1" i="1" u="sng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962123" y="2719625"/>
            <a:ext cx="5197197" cy="17431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  <a:endParaRPr lang="en-US" sz="54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4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614776"/>
      </p:ext>
    </p:extLst>
  </p:cSld>
  <p:clrMapOvr>
    <a:masterClrMapping/>
  </p:clrMapOvr>
  <p:transition spd="slow">
    <p:checker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819400" y="685800"/>
            <a:ext cx="7162800" cy="4876800"/>
          </a:xfrm>
          <a:prstGeom prst="cloud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vi-VN" sz="6000" b="1" i="1" dirty="0" err="1">
                <a:latin typeface="Times New Roman" panose="02020603050405020304" pitchFamily="18" charset="0"/>
              </a:rPr>
              <a:t>Tảo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>
                <a:latin typeface="Times New Roman" panose="02020603050405020304" pitchFamily="18" charset="0"/>
              </a:rPr>
              <a:t>xoắn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>
                <a:latin typeface="Times New Roman" panose="02020603050405020304" pitchFamily="18" charset="0"/>
              </a:rPr>
              <a:t>sinh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>
                <a:latin typeface="Times New Roman" panose="02020603050405020304" pitchFamily="18" charset="0"/>
              </a:rPr>
              <a:t>sản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>
                <a:latin typeface="Times New Roman" panose="02020603050405020304" pitchFamily="18" charset="0"/>
              </a:rPr>
              <a:t>như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>
                <a:latin typeface="Times New Roman" panose="02020603050405020304" pitchFamily="18" charset="0"/>
              </a:rPr>
              <a:t>thế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6000" b="1" i="1" dirty="0" err="1">
                <a:latin typeface="Times New Roman" panose="02020603050405020304" pitchFamily="18" charset="0"/>
              </a:rPr>
              <a:t>nào</a:t>
            </a:r>
            <a:r>
              <a:rPr lang="en-US" altLang="vi-VN" sz="6000" b="1" i="1" dirty="0">
                <a:latin typeface="Times New Roman" panose="02020603050405020304" pitchFamily="18" charset="0"/>
              </a:rPr>
              <a:t>?</a:t>
            </a:r>
            <a:endParaRPr lang="vi-VN" altLang="vi-VN" sz="6000" dirty="0"/>
          </a:p>
        </p:txBody>
      </p:sp>
    </p:spTree>
    <p:extLst>
      <p:ext uri="{BB962C8B-B14F-4D97-AF65-F5344CB8AC3E}">
        <p14:creationId xmlns:p14="http://schemas.microsoft.com/office/powerpoint/2010/main" val="332439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9"/>
          <p:cNvSpPr txBox="1">
            <a:spLocks noChangeArrowheads="1"/>
          </p:cNvSpPr>
          <p:nvPr/>
        </p:nvSpPr>
        <p:spPr bwMode="auto">
          <a:xfrm>
            <a:off x="2743201" y="1727200"/>
            <a:ext cx="496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Sợi tảo xoắn mẹ</a:t>
            </a:r>
          </a:p>
        </p:txBody>
      </p:sp>
      <p:sp>
        <p:nvSpPr>
          <p:cNvPr id="82994" name="Line 50"/>
          <p:cNvSpPr>
            <a:spLocks noChangeShapeType="1"/>
          </p:cNvSpPr>
          <p:nvPr/>
        </p:nvSpPr>
        <p:spPr bwMode="auto">
          <a:xfrm>
            <a:off x="5943600" y="3276600"/>
            <a:ext cx="0" cy="6858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0" name="Text Box 52"/>
          <p:cNvSpPr txBox="1">
            <a:spLocks noChangeArrowheads="1"/>
          </p:cNvSpPr>
          <p:nvPr/>
        </p:nvSpPr>
        <p:spPr bwMode="auto">
          <a:xfrm>
            <a:off x="2133600" y="228601"/>
            <a:ext cx="2667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ĐỨT ĐOẠN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97" name="Text Box 53"/>
          <p:cNvSpPr txBox="1">
            <a:spLocks noChangeArrowheads="1"/>
          </p:cNvSpPr>
          <p:nvPr/>
        </p:nvSpPr>
        <p:spPr bwMode="auto">
          <a:xfrm>
            <a:off x="1676400" y="3657601"/>
            <a:ext cx="335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Các đoạn tảo xoắn con</a:t>
            </a:r>
          </a:p>
        </p:txBody>
      </p:sp>
      <p:pic>
        <p:nvPicPr>
          <p:cNvPr id="14342" name="Picture 60" descr="503 von Ihn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213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1" descr="503 von Ihn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86000"/>
            <a:ext cx="213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62" descr="503 von Ihn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286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63" descr="503 von Ihn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0"/>
            <a:ext cx="2667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Freeform 1"/>
          <p:cNvSpPr>
            <a:spLocks/>
          </p:cNvSpPr>
          <p:nvPr/>
        </p:nvSpPr>
        <p:spPr bwMode="auto">
          <a:xfrm>
            <a:off x="8551864" y="668339"/>
            <a:ext cx="877887" cy="1120775"/>
          </a:xfrm>
          <a:custGeom>
            <a:avLst/>
            <a:gdLst>
              <a:gd name="T0" fmla="*/ 0 w 877455"/>
              <a:gd name="T1" fmla="*/ 0 h 1119880"/>
              <a:gd name="T2" fmla="*/ 841163 w 877455"/>
              <a:gd name="T3" fmla="*/ 1096413 h 11198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7455" h="1119880">
                <a:moveTo>
                  <a:pt x="0" y="0"/>
                </a:moveTo>
                <a:cubicBezTo>
                  <a:pt x="517477" y="645994"/>
                  <a:pt x="1034955" y="1291988"/>
                  <a:pt x="832513" y="10781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5927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3 -3.88529E-7 L -0.13854 -0.07308 C -0.17274 -0.08811 -0.19166 -0.11101 -0.19166 -0.13506 C -0.19166 -0.16212 -0.17274 -0.18409 -0.13854 -0.19912 L 0.01233 -0.27197 " pathEditMode="relative" rAng="0" ptsTypes="FffFF">
                                      <p:cBhvr>
                                        <p:cTn id="19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8" y="-135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8299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9"/>
          <p:cNvSpPr txBox="1">
            <a:spLocks noChangeArrowheads="1"/>
          </p:cNvSpPr>
          <p:nvPr/>
        </p:nvSpPr>
        <p:spPr bwMode="auto">
          <a:xfrm>
            <a:off x="2798763" y="744538"/>
            <a:ext cx="2590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Sợi tảo xoắn mẹ</a:t>
            </a:r>
          </a:p>
        </p:txBody>
      </p:sp>
      <p:sp>
        <p:nvSpPr>
          <p:cNvPr id="83001" name="Text Box 57"/>
          <p:cNvSpPr txBox="1">
            <a:spLocks noChangeArrowheads="1"/>
          </p:cNvSpPr>
          <p:nvPr/>
        </p:nvSpPr>
        <p:spPr bwMode="auto">
          <a:xfrm>
            <a:off x="1905001" y="144464"/>
            <a:ext cx="22463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FF0000"/>
                </a:solidFill>
                <a:latin typeface="Times New Roman" panose="02020603050405020304" pitchFamily="18" charset="0"/>
              </a:rPr>
              <a:t>KẾT HỢP</a:t>
            </a:r>
            <a:endParaRPr lang="en-US" altLang="vi-VN" sz="2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5" descr="https://tse2.mm.bing.net/th?id=OIP.a5EzZJQYsMHLHj6E-vZkFQEpDR&amp;pid=15.1&amp;P=0&amp;w=224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411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reeform 1"/>
          <p:cNvSpPr>
            <a:spLocks/>
          </p:cNvSpPr>
          <p:nvPr/>
        </p:nvSpPr>
        <p:spPr bwMode="auto">
          <a:xfrm>
            <a:off x="8551864" y="668339"/>
            <a:ext cx="877887" cy="1120775"/>
          </a:xfrm>
          <a:custGeom>
            <a:avLst/>
            <a:gdLst>
              <a:gd name="T0" fmla="*/ 0 w 877455"/>
              <a:gd name="T1" fmla="*/ 0 h 1119880"/>
              <a:gd name="T2" fmla="*/ 841163 w 877455"/>
              <a:gd name="T3" fmla="*/ 1096413 h 11198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7455" h="1119880">
                <a:moveTo>
                  <a:pt x="0" y="0"/>
                </a:moveTo>
                <a:cubicBezTo>
                  <a:pt x="517477" y="645994"/>
                  <a:pt x="1034955" y="1291988"/>
                  <a:pt x="832513" y="1078173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975725" y="665164"/>
            <a:ext cx="1404938" cy="1316037"/>
          </a:xfrm>
          <a:custGeom>
            <a:avLst/>
            <a:gdLst>
              <a:gd name="T0" fmla="*/ 701449 w 1405719"/>
              <a:gd name="T1" fmla="*/ 101444 h 1315927"/>
              <a:gd name="T2" fmla="*/ 634002 w 1405719"/>
              <a:gd name="T3" fmla="*/ 74107 h 1315927"/>
              <a:gd name="T4" fmla="*/ 580043 w 1405719"/>
              <a:gd name="T5" fmla="*/ 60438 h 1315927"/>
              <a:gd name="T6" fmla="*/ 539577 w 1405719"/>
              <a:gd name="T7" fmla="*/ 33100 h 1315927"/>
              <a:gd name="T8" fmla="*/ 364213 w 1405719"/>
              <a:gd name="T9" fmla="*/ 19432 h 1315927"/>
              <a:gd name="T10" fmla="*/ 13481 w 1405719"/>
              <a:gd name="T11" fmla="*/ 74107 h 1315927"/>
              <a:gd name="T12" fmla="*/ 0 w 1405719"/>
              <a:gd name="T13" fmla="*/ 115134 h 1315927"/>
              <a:gd name="T14" fmla="*/ 13481 w 1405719"/>
              <a:gd name="T15" fmla="*/ 292849 h 1315927"/>
              <a:gd name="T16" fmla="*/ 26980 w 1405719"/>
              <a:gd name="T17" fmla="*/ 333876 h 1315927"/>
              <a:gd name="T18" fmla="*/ 53961 w 1405719"/>
              <a:gd name="T19" fmla="*/ 388551 h 1315927"/>
              <a:gd name="T20" fmla="*/ 148383 w 1405719"/>
              <a:gd name="T21" fmla="*/ 456916 h 1315927"/>
              <a:gd name="T22" fmla="*/ 256297 w 1405719"/>
              <a:gd name="T23" fmla="*/ 470585 h 1315927"/>
              <a:gd name="T24" fmla="*/ 404683 w 1405719"/>
              <a:gd name="T25" fmla="*/ 484254 h 1315927"/>
              <a:gd name="T26" fmla="*/ 526086 w 1405719"/>
              <a:gd name="T27" fmla="*/ 497943 h 1315927"/>
              <a:gd name="T28" fmla="*/ 687960 w 1405719"/>
              <a:gd name="T29" fmla="*/ 552618 h 1315927"/>
              <a:gd name="T30" fmla="*/ 728428 w 1405719"/>
              <a:gd name="T31" fmla="*/ 566287 h 1315927"/>
              <a:gd name="T32" fmla="*/ 768896 w 1405719"/>
              <a:gd name="T33" fmla="*/ 579956 h 1315927"/>
              <a:gd name="T34" fmla="*/ 809365 w 1405719"/>
              <a:gd name="T35" fmla="*/ 675658 h 1315927"/>
              <a:gd name="T36" fmla="*/ 836343 w 1405719"/>
              <a:gd name="T37" fmla="*/ 757692 h 1315927"/>
              <a:gd name="T38" fmla="*/ 822854 w 1405719"/>
              <a:gd name="T39" fmla="*/ 812388 h 1315927"/>
              <a:gd name="T40" fmla="*/ 768896 w 1405719"/>
              <a:gd name="T41" fmla="*/ 826057 h 1315927"/>
              <a:gd name="T42" fmla="*/ 580043 w 1405719"/>
              <a:gd name="T43" fmla="*/ 839725 h 1315927"/>
              <a:gd name="T44" fmla="*/ 539577 w 1405719"/>
              <a:gd name="T45" fmla="*/ 990124 h 1315927"/>
              <a:gd name="T46" fmla="*/ 553065 w 1405719"/>
              <a:gd name="T47" fmla="*/ 1113164 h 1315927"/>
              <a:gd name="T48" fmla="*/ 566556 w 1405719"/>
              <a:gd name="T49" fmla="*/ 1167853 h 1315927"/>
              <a:gd name="T50" fmla="*/ 607023 w 1405719"/>
              <a:gd name="T51" fmla="*/ 1181528 h 1315927"/>
              <a:gd name="T52" fmla="*/ 660981 w 1405719"/>
              <a:gd name="T53" fmla="*/ 1195197 h 1315927"/>
              <a:gd name="T54" fmla="*/ 741917 w 1405719"/>
              <a:gd name="T55" fmla="*/ 1236203 h 1315927"/>
              <a:gd name="T56" fmla="*/ 890301 w 1405719"/>
              <a:gd name="T57" fmla="*/ 1290899 h 1315927"/>
              <a:gd name="T58" fmla="*/ 930769 w 1405719"/>
              <a:gd name="T59" fmla="*/ 1304568 h 1315927"/>
              <a:gd name="T60" fmla="*/ 998216 w 1405719"/>
              <a:gd name="T61" fmla="*/ 1318237 h 1315927"/>
              <a:gd name="T62" fmla="*/ 1281493 w 1405719"/>
              <a:gd name="T63" fmla="*/ 1304568 h 1315927"/>
              <a:gd name="T64" fmla="*/ 1335451 w 1405719"/>
              <a:gd name="T65" fmla="*/ 1236203 h 1315927"/>
              <a:gd name="T66" fmla="*/ 1362430 w 1405719"/>
              <a:gd name="T67" fmla="*/ 1181528 h 1315927"/>
              <a:gd name="T68" fmla="*/ 1389408 w 1405719"/>
              <a:gd name="T69" fmla="*/ 1085826 h 1315927"/>
              <a:gd name="T70" fmla="*/ 1375919 w 1405719"/>
              <a:gd name="T71" fmla="*/ 894421 h 1315927"/>
              <a:gd name="T72" fmla="*/ 1348941 w 1405719"/>
              <a:gd name="T73" fmla="*/ 798719 h 1315927"/>
              <a:gd name="T74" fmla="*/ 1335451 w 1405719"/>
              <a:gd name="T75" fmla="*/ 716686 h 1315927"/>
              <a:gd name="T76" fmla="*/ 1308472 w 1405719"/>
              <a:gd name="T77" fmla="*/ 634652 h 1315927"/>
              <a:gd name="T78" fmla="*/ 1294984 w 1405719"/>
              <a:gd name="T79" fmla="*/ 593646 h 1315927"/>
              <a:gd name="T80" fmla="*/ 1308472 w 1405719"/>
              <a:gd name="T81" fmla="*/ 484254 h 1315927"/>
              <a:gd name="T82" fmla="*/ 1335451 w 1405719"/>
              <a:gd name="T83" fmla="*/ 443247 h 131592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405719" h="1315927">
                <a:moveTo>
                  <a:pt x="709683" y="101276"/>
                </a:moveTo>
                <a:cubicBezTo>
                  <a:pt x="686937" y="92178"/>
                  <a:pt x="664685" y="81728"/>
                  <a:pt x="641444" y="73981"/>
                </a:cubicBezTo>
                <a:cubicBezTo>
                  <a:pt x="623649" y="68050"/>
                  <a:pt x="604093" y="67722"/>
                  <a:pt x="586853" y="60333"/>
                </a:cubicBezTo>
                <a:cubicBezTo>
                  <a:pt x="571777" y="53872"/>
                  <a:pt x="562032" y="36060"/>
                  <a:pt x="545910" y="33037"/>
                </a:cubicBezTo>
                <a:cubicBezTo>
                  <a:pt x="487611" y="22106"/>
                  <a:pt x="427629" y="23939"/>
                  <a:pt x="368489" y="19390"/>
                </a:cubicBezTo>
                <a:cubicBezTo>
                  <a:pt x="174093" y="27489"/>
                  <a:pt x="79112" y="-56952"/>
                  <a:pt x="13647" y="73981"/>
                </a:cubicBezTo>
                <a:cubicBezTo>
                  <a:pt x="7214" y="86848"/>
                  <a:pt x="4549" y="101276"/>
                  <a:pt x="0" y="114924"/>
                </a:cubicBezTo>
                <a:cubicBezTo>
                  <a:pt x="4549" y="174064"/>
                  <a:pt x="6290" y="233488"/>
                  <a:pt x="13647" y="292345"/>
                </a:cubicBezTo>
                <a:cubicBezTo>
                  <a:pt x="15431" y="306620"/>
                  <a:pt x="21628" y="320065"/>
                  <a:pt x="27295" y="333288"/>
                </a:cubicBezTo>
                <a:cubicBezTo>
                  <a:pt x="35309" y="351988"/>
                  <a:pt x="42766" y="371324"/>
                  <a:pt x="54591" y="387879"/>
                </a:cubicBezTo>
                <a:cubicBezTo>
                  <a:pt x="75857" y="417652"/>
                  <a:pt x="114175" y="447131"/>
                  <a:pt x="150125" y="456118"/>
                </a:cubicBezTo>
                <a:cubicBezTo>
                  <a:pt x="185707" y="465013"/>
                  <a:pt x="222831" y="465926"/>
                  <a:pt x="259307" y="469766"/>
                </a:cubicBezTo>
                <a:cubicBezTo>
                  <a:pt x="309279" y="475026"/>
                  <a:pt x="359433" y="478414"/>
                  <a:pt x="409432" y="483414"/>
                </a:cubicBezTo>
                <a:cubicBezTo>
                  <a:pt x="450423" y="487513"/>
                  <a:pt x="491319" y="492512"/>
                  <a:pt x="532262" y="497061"/>
                </a:cubicBezTo>
                <a:lnTo>
                  <a:pt x="696035" y="551652"/>
                </a:lnTo>
                <a:lnTo>
                  <a:pt x="736979" y="565300"/>
                </a:lnTo>
                <a:lnTo>
                  <a:pt x="777922" y="578948"/>
                </a:lnTo>
                <a:cubicBezTo>
                  <a:pt x="821229" y="643906"/>
                  <a:pt x="794829" y="594362"/>
                  <a:pt x="818865" y="674482"/>
                </a:cubicBezTo>
                <a:cubicBezTo>
                  <a:pt x="827133" y="702041"/>
                  <a:pt x="846161" y="756369"/>
                  <a:pt x="846161" y="756369"/>
                </a:cubicBezTo>
                <a:cubicBezTo>
                  <a:pt x="841612" y="774566"/>
                  <a:pt x="845776" y="797697"/>
                  <a:pt x="832513" y="810960"/>
                </a:cubicBezTo>
                <a:cubicBezTo>
                  <a:pt x="819250" y="824223"/>
                  <a:pt x="796564" y="822537"/>
                  <a:pt x="777922" y="824608"/>
                </a:cubicBezTo>
                <a:cubicBezTo>
                  <a:pt x="714461" y="831659"/>
                  <a:pt x="650543" y="833706"/>
                  <a:pt x="586853" y="838255"/>
                </a:cubicBezTo>
                <a:cubicBezTo>
                  <a:pt x="556069" y="961394"/>
                  <a:pt x="571421" y="911848"/>
                  <a:pt x="545910" y="988381"/>
                </a:cubicBezTo>
                <a:cubicBezTo>
                  <a:pt x="550459" y="1029324"/>
                  <a:pt x="553294" y="1070495"/>
                  <a:pt x="559558" y="1111211"/>
                </a:cubicBezTo>
                <a:cubicBezTo>
                  <a:pt x="562410" y="1129750"/>
                  <a:pt x="561488" y="1151155"/>
                  <a:pt x="573206" y="1165802"/>
                </a:cubicBezTo>
                <a:cubicBezTo>
                  <a:pt x="582193" y="1177035"/>
                  <a:pt x="600317" y="1175497"/>
                  <a:pt x="614149" y="1179449"/>
                </a:cubicBezTo>
                <a:cubicBezTo>
                  <a:pt x="632184" y="1184602"/>
                  <a:pt x="651325" y="1186131"/>
                  <a:pt x="668740" y="1193097"/>
                </a:cubicBezTo>
                <a:cubicBezTo>
                  <a:pt x="697074" y="1204431"/>
                  <a:pt x="722844" y="1221412"/>
                  <a:pt x="750626" y="1234040"/>
                </a:cubicBezTo>
                <a:cubicBezTo>
                  <a:pt x="802859" y="1257782"/>
                  <a:pt x="845796" y="1270312"/>
                  <a:pt x="900752" y="1288631"/>
                </a:cubicBezTo>
                <a:cubicBezTo>
                  <a:pt x="914400" y="1293180"/>
                  <a:pt x="927588" y="1299458"/>
                  <a:pt x="941695" y="1302279"/>
                </a:cubicBezTo>
                <a:lnTo>
                  <a:pt x="1009934" y="1315927"/>
                </a:lnTo>
                <a:cubicBezTo>
                  <a:pt x="1105468" y="1311378"/>
                  <a:pt x="1201633" y="1314142"/>
                  <a:pt x="1296537" y="1302279"/>
                </a:cubicBezTo>
                <a:cubicBezTo>
                  <a:pt x="1342954" y="1296477"/>
                  <a:pt x="1337991" y="1264695"/>
                  <a:pt x="1351128" y="1234040"/>
                </a:cubicBezTo>
                <a:cubicBezTo>
                  <a:pt x="1359142" y="1215340"/>
                  <a:pt x="1370409" y="1198149"/>
                  <a:pt x="1378423" y="1179449"/>
                </a:cubicBezTo>
                <a:cubicBezTo>
                  <a:pt x="1390171" y="1152036"/>
                  <a:pt x="1398793" y="1111620"/>
                  <a:pt x="1405719" y="1083915"/>
                </a:cubicBezTo>
                <a:cubicBezTo>
                  <a:pt x="1401170" y="1020225"/>
                  <a:pt x="1399122" y="956307"/>
                  <a:pt x="1392071" y="892846"/>
                </a:cubicBezTo>
                <a:cubicBezTo>
                  <a:pt x="1385467" y="833409"/>
                  <a:pt x="1376276" y="849062"/>
                  <a:pt x="1364776" y="797312"/>
                </a:cubicBezTo>
                <a:cubicBezTo>
                  <a:pt x="1358773" y="770299"/>
                  <a:pt x="1357840" y="742272"/>
                  <a:pt x="1351128" y="715426"/>
                </a:cubicBezTo>
                <a:cubicBezTo>
                  <a:pt x="1344150" y="687513"/>
                  <a:pt x="1332930" y="660835"/>
                  <a:pt x="1323832" y="633539"/>
                </a:cubicBezTo>
                <a:lnTo>
                  <a:pt x="1310185" y="592596"/>
                </a:lnTo>
                <a:cubicBezTo>
                  <a:pt x="1314734" y="556202"/>
                  <a:pt x="1314182" y="518799"/>
                  <a:pt x="1323832" y="483414"/>
                </a:cubicBezTo>
                <a:cubicBezTo>
                  <a:pt x="1328148" y="467589"/>
                  <a:pt x="1351128" y="442470"/>
                  <a:pt x="1351128" y="442470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273425" y="1174751"/>
            <a:ext cx="3206750" cy="614363"/>
          </a:xfrm>
          <a:custGeom>
            <a:avLst/>
            <a:gdLst>
              <a:gd name="T0" fmla="*/ 0 w 3207224"/>
              <a:gd name="T1" fmla="*/ 589074 h 614258"/>
              <a:gd name="T2" fmla="*/ 68029 w 3207224"/>
              <a:gd name="T3" fmla="*/ 506891 h 614258"/>
              <a:gd name="T4" fmla="*/ 108846 w 3207224"/>
              <a:gd name="T5" fmla="*/ 452102 h 614258"/>
              <a:gd name="T6" fmla="*/ 163269 w 3207224"/>
              <a:gd name="T7" fmla="*/ 424709 h 614258"/>
              <a:gd name="T8" fmla="*/ 190481 w 3207224"/>
              <a:gd name="T9" fmla="*/ 369922 h 614258"/>
              <a:gd name="T10" fmla="*/ 231298 w 3207224"/>
              <a:gd name="T11" fmla="*/ 356232 h 614258"/>
              <a:gd name="T12" fmla="*/ 244904 w 3207224"/>
              <a:gd name="T13" fmla="*/ 315142 h 614258"/>
              <a:gd name="T14" fmla="*/ 340144 w 3207224"/>
              <a:gd name="T15" fmla="*/ 205561 h 614258"/>
              <a:gd name="T16" fmla="*/ 380961 w 3207224"/>
              <a:gd name="T17" fmla="*/ 178160 h 614258"/>
              <a:gd name="T18" fmla="*/ 394567 w 3207224"/>
              <a:gd name="T19" fmla="*/ 137070 h 614258"/>
              <a:gd name="T20" fmla="*/ 435379 w 3207224"/>
              <a:gd name="T21" fmla="*/ 109690 h 614258"/>
              <a:gd name="T22" fmla="*/ 517006 w 3207224"/>
              <a:gd name="T23" fmla="*/ 54889 h 614258"/>
              <a:gd name="T24" fmla="*/ 544214 w 3207224"/>
              <a:gd name="T25" fmla="*/ 13799 h 614258"/>
              <a:gd name="T26" fmla="*/ 625844 w 3207224"/>
              <a:gd name="T27" fmla="*/ 13799 h 614258"/>
              <a:gd name="T28" fmla="*/ 748296 w 3207224"/>
              <a:gd name="T29" fmla="*/ 109690 h 614258"/>
              <a:gd name="T30" fmla="*/ 816325 w 3207224"/>
              <a:gd name="T31" fmla="*/ 191871 h 614258"/>
              <a:gd name="T32" fmla="*/ 843536 w 3207224"/>
              <a:gd name="T33" fmla="*/ 232961 h 614258"/>
              <a:gd name="T34" fmla="*/ 925171 w 3207224"/>
              <a:gd name="T35" fmla="*/ 301433 h 614258"/>
              <a:gd name="T36" fmla="*/ 993199 w 3207224"/>
              <a:gd name="T37" fmla="*/ 356232 h 614258"/>
              <a:gd name="T38" fmla="*/ 1061228 w 3207224"/>
              <a:gd name="T39" fmla="*/ 411012 h 614258"/>
              <a:gd name="T40" fmla="*/ 1088440 w 3207224"/>
              <a:gd name="T41" fmla="*/ 465800 h 614258"/>
              <a:gd name="T42" fmla="*/ 1129257 w 3207224"/>
              <a:gd name="T43" fmla="*/ 493193 h 614258"/>
              <a:gd name="T44" fmla="*/ 1183680 w 3207224"/>
              <a:gd name="T45" fmla="*/ 534283 h 614258"/>
              <a:gd name="T46" fmla="*/ 1210891 w 3207224"/>
              <a:gd name="T47" fmla="*/ 589074 h 614258"/>
              <a:gd name="T48" fmla="*/ 1292521 w 3207224"/>
              <a:gd name="T49" fmla="*/ 616463 h 614258"/>
              <a:gd name="T50" fmla="*/ 1346942 w 3207224"/>
              <a:gd name="T51" fmla="*/ 602774 h 614258"/>
              <a:gd name="T52" fmla="*/ 1401363 w 3207224"/>
              <a:gd name="T53" fmla="*/ 520593 h 614258"/>
              <a:gd name="T54" fmla="*/ 1442180 w 3207224"/>
              <a:gd name="T55" fmla="*/ 479503 h 614258"/>
              <a:gd name="T56" fmla="*/ 1482996 w 3207224"/>
              <a:gd name="T57" fmla="*/ 342526 h 614258"/>
              <a:gd name="T58" fmla="*/ 1510206 w 3207224"/>
              <a:gd name="T59" fmla="*/ 301433 h 614258"/>
              <a:gd name="T60" fmla="*/ 1537417 w 3207224"/>
              <a:gd name="T61" fmla="*/ 205561 h 614258"/>
              <a:gd name="T62" fmla="*/ 1591838 w 3207224"/>
              <a:gd name="T63" fmla="*/ 123380 h 614258"/>
              <a:gd name="T64" fmla="*/ 1646260 w 3207224"/>
              <a:gd name="T65" fmla="*/ 95979 h 614258"/>
              <a:gd name="T66" fmla="*/ 1673471 w 3207224"/>
              <a:gd name="T67" fmla="*/ 54889 h 614258"/>
              <a:gd name="T68" fmla="*/ 1755103 w 3207224"/>
              <a:gd name="T69" fmla="*/ 27510 h 614258"/>
              <a:gd name="T70" fmla="*/ 2000004 w 3207224"/>
              <a:gd name="T71" fmla="*/ 54889 h 614258"/>
              <a:gd name="T72" fmla="*/ 2040820 w 3207224"/>
              <a:gd name="T73" fmla="*/ 68600 h 614258"/>
              <a:gd name="T74" fmla="*/ 2176875 w 3207224"/>
              <a:gd name="T75" fmla="*/ 82290 h 614258"/>
              <a:gd name="T76" fmla="*/ 2272113 w 3207224"/>
              <a:gd name="T77" fmla="*/ 109690 h 614258"/>
              <a:gd name="T78" fmla="*/ 2380956 w 3207224"/>
              <a:gd name="T79" fmla="*/ 150781 h 614258"/>
              <a:gd name="T80" fmla="*/ 2435378 w 3207224"/>
              <a:gd name="T81" fmla="*/ 205561 h 614258"/>
              <a:gd name="T82" fmla="*/ 2503406 w 3207224"/>
              <a:gd name="T83" fmla="*/ 232961 h 614258"/>
              <a:gd name="T84" fmla="*/ 2544222 w 3207224"/>
              <a:gd name="T85" fmla="*/ 260341 h 614258"/>
              <a:gd name="T86" fmla="*/ 2693884 w 3207224"/>
              <a:gd name="T87" fmla="*/ 287741 h 614258"/>
              <a:gd name="T88" fmla="*/ 2897965 w 3207224"/>
              <a:gd name="T89" fmla="*/ 260341 h 614258"/>
              <a:gd name="T90" fmla="*/ 2979597 w 3207224"/>
              <a:gd name="T91" fmla="*/ 232961 h 614258"/>
              <a:gd name="T92" fmla="*/ 3074833 w 3207224"/>
              <a:gd name="T93" fmla="*/ 178160 h 614258"/>
              <a:gd name="T94" fmla="*/ 3115650 w 3207224"/>
              <a:gd name="T95" fmla="*/ 137070 h 614258"/>
              <a:gd name="T96" fmla="*/ 3197283 w 3207224"/>
              <a:gd name="T97" fmla="*/ 82290 h 61425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207224" h="614258">
                <a:moveTo>
                  <a:pt x="0" y="586963"/>
                </a:moveTo>
                <a:cubicBezTo>
                  <a:pt x="22746" y="559667"/>
                  <a:pt x="46043" y="532821"/>
                  <a:pt x="68239" y="505076"/>
                </a:cubicBezTo>
                <a:cubicBezTo>
                  <a:pt x="82448" y="487314"/>
                  <a:pt x="91912" y="465288"/>
                  <a:pt x="109182" y="450485"/>
                </a:cubicBezTo>
                <a:cubicBezTo>
                  <a:pt x="124629" y="437245"/>
                  <a:pt x="145576" y="432288"/>
                  <a:pt x="163773" y="423190"/>
                </a:cubicBezTo>
                <a:cubicBezTo>
                  <a:pt x="172872" y="404993"/>
                  <a:pt x="176683" y="382985"/>
                  <a:pt x="191069" y="368599"/>
                </a:cubicBezTo>
                <a:cubicBezTo>
                  <a:pt x="201241" y="358427"/>
                  <a:pt x="221840" y="365123"/>
                  <a:pt x="232012" y="354951"/>
                </a:cubicBezTo>
                <a:cubicBezTo>
                  <a:pt x="242184" y="344779"/>
                  <a:pt x="238523" y="326498"/>
                  <a:pt x="245660" y="314008"/>
                </a:cubicBezTo>
                <a:cubicBezTo>
                  <a:pt x="265737" y="278873"/>
                  <a:pt x="311595" y="230197"/>
                  <a:pt x="341194" y="204826"/>
                </a:cubicBezTo>
                <a:cubicBezTo>
                  <a:pt x="353648" y="194151"/>
                  <a:pt x="368489" y="186629"/>
                  <a:pt x="382137" y="177530"/>
                </a:cubicBezTo>
                <a:cubicBezTo>
                  <a:pt x="386686" y="163882"/>
                  <a:pt x="386798" y="147821"/>
                  <a:pt x="395785" y="136587"/>
                </a:cubicBezTo>
                <a:cubicBezTo>
                  <a:pt x="406032" y="123779"/>
                  <a:pt x="424127" y="119792"/>
                  <a:pt x="436728" y="109291"/>
                </a:cubicBezTo>
                <a:cubicBezTo>
                  <a:pt x="504881" y="52497"/>
                  <a:pt x="446663" y="78685"/>
                  <a:pt x="518615" y="54700"/>
                </a:cubicBezTo>
                <a:cubicBezTo>
                  <a:pt x="527713" y="41052"/>
                  <a:pt x="533102" y="24003"/>
                  <a:pt x="545910" y="13757"/>
                </a:cubicBezTo>
                <a:cubicBezTo>
                  <a:pt x="572759" y="-7722"/>
                  <a:pt x="600948" y="-1159"/>
                  <a:pt x="627797" y="13757"/>
                </a:cubicBezTo>
                <a:cubicBezTo>
                  <a:pt x="701258" y="54569"/>
                  <a:pt x="700893" y="59557"/>
                  <a:pt x="750627" y="109291"/>
                </a:cubicBezTo>
                <a:cubicBezTo>
                  <a:pt x="776694" y="187492"/>
                  <a:pt x="744503" y="116815"/>
                  <a:pt x="818866" y="191178"/>
                </a:cubicBezTo>
                <a:cubicBezTo>
                  <a:pt x="830464" y="202776"/>
                  <a:pt x="835660" y="219520"/>
                  <a:pt x="846161" y="232121"/>
                </a:cubicBezTo>
                <a:cubicBezTo>
                  <a:pt x="878999" y="271527"/>
                  <a:pt x="887790" y="273521"/>
                  <a:pt x="928048" y="300360"/>
                </a:cubicBezTo>
                <a:cubicBezTo>
                  <a:pt x="1006270" y="417694"/>
                  <a:pt x="902115" y="279615"/>
                  <a:pt x="996286" y="354951"/>
                </a:cubicBezTo>
                <a:cubicBezTo>
                  <a:pt x="1084475" y="425502"/>
                  <a:pt x="961614" y="375237"/>
                  <a:pt x="1064525" y="409542"/>
                </a:cubicBezTo>
                <a:cubicBezTo>
                  <a:pt x="1073624" y="427739"/>
                  <a:pt x="1078797" y="448504"/>
                  <a:pt x="1091821" y="464133"/>
                </a:cubicBezTo>
                <a:cubicBezTo>
                  <a:pt x="1102322" y="476734"/>
                  <a:pt x="1119417" y="481895"/>
                  <a:pt x="1132764" y="491429"/>
                </a:cubicBezTo>
                <a:cubicBezTo>
                  <a:pt x="1151273" y="504650"/>
                  <a:pt x="1169158" y="518724"/>
                  <a:pt x="1187355" y="532372"/>
                </a:cubicBezTo>
                <a:cubicBezTo>
                  <a:pt x="1196454" y="550569"/>
                  <a:pt x="1198375" y="574756"/>
                  <a:pt x="1214651" y="586963"/>
                </a:cubicBezTo>
                <a:cubicBezTo>
                  <a:pt x="1237668" y="604226"/>
                  <a:pt x="1296537" y="614258"/>
                  <a:pt x="1296537" y="614258"/>
                </a:cubicBezTo>
                <a:cubicBezTo>
                  <a:pt x="1314734" y="609709"/>
                  <a:pt x="1337012" y="612963"/>
                  <a:pt x="1351128" y="600611"/>
                </a:cubicBezTo>
                <a:cubicBezTo>
                  <a:pt x="1375816" y="579009"/>
                  <a:pt x="1382522" y="541921"/>
                  <a:pt x="1405719" y="518724"/>
                </a:cubicBezTo>
                <a:lnTo>
                  <a:pt x="1446663" y="477781"/>
                </a:lnTo>
                <a:cubicBezTo>
                  <a:pt x="1454293" y="447261"/>
                  <a:pt x="1474313" y="361243"/>
                  <a:pt x="1487606" y="341303"/>
                </a:cubicBezTo>
                <a:lnTo>
                  <a:pt x="1514901" y="300360"/>
                </a:lnTo>
                <a:cubicBezTo>
                  <a:pt x="1518114" y="287509"/>
                  <a:pt x="1533297" y="220846"/>
                  <a:pt x="1542197" y="204826"/>
                </a:cubicBezTo>
                <a:cubicBezTo>
                  <a:pt x="1558129" y="176149"/>
                  <a:pt x="1567446" y="137610"/>
                  <a:pt x="1596788" y="122939"/>
                </a:cubicBezTo>
                <a:lnTo>
                  <a:pt x="1651379" y="95643"/>
                </a:lnTo>
                <a:cubicBezTo>
                  <a:pt x="1660478" y="81995"/>
                  <a:pt x="1664766" y="63393"/>
                  <a:pt x="1678675" y="54700"/>
                </a:cubicBezTo>
                <a:cubicBezTo>
                  <a:pt x="1703073" y="39451"/>
                  <a:pt x="1760561" y="27405"/>
                  <a:pt x="1760561" y="27405"/>
                </a:cubicBezTo>
                <a:cubicBezTo>
                  <a:pt x="1799762" y="31325"/>
                  <a:pt x="1958988" y="46112"/>
                  <a:pt x="2006221" y="54700"/>
                </a:cubicBezTo>
                <a:cubicBezTo>
                  <a:pt x="2020375" y="57273"/>
                  <a:pt x="2032945" y="66160"/>
                  <a:pt x="2047164" y="68348"/>
                </a:cubicBezTo>
                <a:cubicBezTo>
                  <a:pt x="2092352" y="75300"/>
                  <a:pt x="2138149" y="77447"/>
                  <a:pt x="2183642" y="81996"/>
                </a:cubicBezTo>
                <a:cubicBezTo>
                  <a:pt x="2211349" y="88922"/>
                  <a:pt x="2251762" y="97542"/>
                  <a:pt x="2279176" y="109291"/>
                </a:cubicBezTo>
                <a:cubicBezTo>
                  <a:pt x="2379090" y="152112"/>
                  <a:pt x="2287711" y="125073"/>
                  <a:pt x="2388358" y="150235"/>
                </a:cubicBezTo>
                <a:cubicBezTo>
                  <a:pt x="2406555" y="168432"/>
                  <a:pt x="2421537" y="190551"/>
                  <a:pt x="2442949" y="204826"/>
                </a:cubicBezTo>
                <a:cubicBezTo>
                  <a:pt x="2463333" y="218415"/>
                  <a:pt x="2489276" y="221165"/>
                  <a:pt x="2511188" y="232121"/>
                </a:cubicBezTo>
                <a:cubicBezTo>
                  <a:pt x="2525859" y="239456"/>
                  <a:pt x="2537460" y="252082"/>
                  <a:pt x="2552131" y="259417"/>
                </a:cubicBezTo>
                <a:cubicBezTo>
                  <a:pt x="2594204" y="280453"/>
                  <a:pt x="2664632" y="282009"/>
                  <a:pt x="2702257" y="286712"/>
                </a:cubicBezTo>
                <a:cubicBezTo>
                  <a:pt x="2804847" y="277385"/>
                  <a:pt x="2828351" y="283003"/>
                  <a:pt x="2906973" y="259417"/>
                </a:cubicBezTo>
                <a:cubicBezTo>
                  <a:pt x="2934532" y="251149"/>
                  <a:pt x="2988860" y="232121"/>
                  <a:pt x="2988860" y="232121"/>
                </a:cubicBezTo>
                <a:cubicBezTo>
                  <a:pt x="3099646" y="121335"/>
                  <a:pt x="2956092" y="250845"/>
                  <a:pt x="3084394" y="177530"/>
                </a:cubicBezTo>
                <a:cubicBezTo>
                  <a:pt x="3101152" y="167954"/>
                  <a:pt x="3110102" y="148436"/>
                  <a:pt x="3125337" y="136587"/>
                </a:cubicBezTo>
                <a:cubicBezTo>
                  <a:pt x="3151232" y="116447"/>
                  <a:pt x="3207224" y="81996"/>
                  <a:pt x="3207224" y="81996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1965200">
            <a:off x="7558089" y="209551"/>
            <a:ext cx="2268537" cy="1241425"/>
          </a:xfrm>
          <a:custGeom>
            <a:avLst/>
            <a:gdLst>
              <a:gd name="T0" fmla="*/ 2278119 w 2268059"/>
              <a:gd name="T1" fmla="*/ 798152 h 1241946"/>
              <a:gd name="T2" fmla="*/ 1962827 w 2268059"/>
              <a:gd name="T3" fmla="*/ 811680 h 1241946"/>
              <a:gd name="T4" fmla="*/ 1839453 w 2268059"/>
              <a:gd name="T5" fmla="*/ 825210 h 1241946"/>
              <a:gd name="T6" fmla="*/ 1798328 w 2268059"/>
              <a:gd name="T7" fmla="*/ 852266 h 1241946"/>
              <a:gd name="T8" fmla="*/ 1729785 w 2268059"/>
              <a:gd name="T9" fmla="*/ 879322 h 1241946"/>
              <a:gd name="T10" fmla="*/ 1688662 w 2268059"/>
              <a:gd name="T11" fmla="*/ 919905 h 1241946"/>
              <a:gd name="T12" fmla="*/ 1647537 w 2268059"/>
              <a:gd name="T13" fmla="*/ 933433 h 1241946"/>
              <a:gd name="T14" fmla="*/ 1592703 w 2268059"/>
              <a:gd name="T15" fmla="*/ 987546 h 1241946"/>
              <a:gd name="T16" fmla="*/ 1469328 w 2268059"/>
              <a:gd name="T17" fmla="*/ 1082242 h 1241946"/>
              <a:gd name="T18" fmla="*/ 1414496 w 2268059"/>
              <a:gd name="T19" fmla="*/ 1095770 h 1241946"/>
              <a:gd name="T20" fmla="*/ 1359661 w 2268059"/>
              <a:gd name="T21" fmla="*/ 1122827 h 1241946"/>
              <a:gd name="T22" fmla="*/ 1291121 w 2268059"/>
              <a:gd name="T23" fmla="*/ 1149882 h 1241946"/>
              <a:gd name="T24" fmla="*/ 1140330 w 2268059"/>
              <a:gd name="T25" fmla="*/ 1190466 h 1241946"/>
              <a:gd name="T26" fmla="*/ 1058080 w 2268059"/>
              <a:gd name="T27" fmla="*/ 1217523 h 1241946"/>
              <a:gd name="T28" fmla="*/ 920998 w 2268059"/>
              <a:gd name="T29" fmla="*/ 1231050 h 1241946"/>
              <a:gd name="T30" fmla="*/ 605704 w 2268059"/>
              <a:gd name="T31" fmla="*/ 1217523 h 1241946"/>
              <a:gd name="T32" fmla="*/ 564586 w 2268059"/>
              <a:gd name="T33" fmla="*/ 1190466 h 1241946"/>
              <a:gd name="T34" fmla="*/ 523456 w 2268059"/>
              <a:gd name="T35" fmla="*/ 1176939 h 1241946"/>
              <a:gd name="T36" fmla="*/ 427501 w 2268059"/>
              <a:gd name="T37" fmla="*/ 1095770 h 1241946"/>
              <a:gd name="T38" fmla="*/ 413791 w 2268059"/>
              <a:gd name="T39" fmla="*/ 1055186 h 1241946"/>
              <a:gd name="T40" fmla="*/ 427501 w 2268059"/>
              <a:gd name="T41" fmla="*/ 798152 h 1241946"/>
              <a:gd name="T42" fmla="*/ 454920 w 2268059"/>
              <a:gd name="T43" fmla="*/ 716986 h 1241946"/>
              <a:gd name="T44" fmla="*/ 468625 w 2268059"/>
              <a:gd name="T45" fmla="*/ 662874 h 1241946"/>
              <a:gd name="T46" fmla="*/ 441212 w 2268059"/>
              <a:gd name="T47" fmla="*/ 541121 h 1241946"/>
              <a:gd name="T48" fmla="*/ 400080 w 2268059"/>
              <a:gd name="T49" fmla="*/ 514065 h 1241946"/>
              <a:gd name="T50" fmla="*/ 304125 w 2268059"/>
              <a:gd name="T51" fmla="*/ 419370 h 1241946"/>
              <a:gd name="T52" fmla="*/ 208171 w 2268059"/>
              <a:gd name="T53" fmla="*/ 338201 h 1241946"/>
              <a:gd name="T54" fmla="*/ 125913 w 2268059"/>
              <a:gd name="T55" fmla="*/ 243504 h 1241946"/>
              <a:gd name="T56" fmla="*/ 84795 w 2268059"/>
              <a:gd name="T57" fmla="*/ 229975 h 1241946"/>
              <a:gd name="T58" fmla="*/ 2552 w 2268059"/>
              <a:gd name="T59" fmla="*/ 94694 h 1241946"/>
              <a:gd name="T60" fmla="*/ 2552 w 2268059"/>
              <a:gd name="T61" fmla="*/ 0 h 124194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268059" h="1241946">
                <a:moveTo>
                  <a:pt x="2268059" y="805217"/>
                </a:moveTo>
                <a:lnTo>
                  <a:pt x="1954161" y="818865"/>
                </a:lnTo>
                <a:cubicBezTo>
                  <a:pt x="1913046" y="821435"/>
                  <a:pt x="1871296" y="822522"/>
                  <a:pt x="1831331" y="832513"/>
                </a:cubicBezTo>
                <a:cubicBezTo>
                  <a:pt x="1815418" y="836491"/>
                  <a:pt x="1805058" y="852473"/>
                  <a:pt x="1790387" y="859809"/>
                </a:cubicBezTo>
                <a:cubicBezTo>
                  <a:pt x="1768475" y="870765"/>
                  <a:pt x="1744895" y="878006"/>
                  <a:pt x="1722149" y="887104"/>
                </a:cubicBezTo>
                <a:cubicBezTo>
                  <a:pt x="1708501" y="900752"/>
                  <a:pt x="1697264" y="917341"/>
                  <a:pt x="1681205" y="928047"/>
                </a:cubicBezTo>
                <a:cubicBezTo>
                  <a:pt x="1669235" y="936027"/>
                  <a:pt x="1650434" y="931523"/>
                  <a:pt x="1640262" y="941695"/>
                </a:cubicBezTo>
                <a:cubicBezTo>
                  <a:pt x="1567474" y="1014483"/>
                  <a:pt x="1694852" y="959891"/>
                  <a:pt x="1585671" y="996286"/>
                </a:cubicBezTo>
                <a:cubicBezTo>
                  <a:pt x="1553545" y="1028412"/>
                  <a:pt x="1506373" y="1080937"/>
                  <a:pt x="1462841" y="1091820"/>
                </a:cubicBezTo>
                <a:cubicBezTo>
                  <a:pt x="1444644" y="1096369"/>
                  <a:pt x="1425813" y="1098882"/>
                  <a:pt x="1408250" y="1105468"/>
                </a:cubicBezTo>
                <a:cubicBezTo>
                  <a:pt x="1389200" y="1112612"/>
                  <a:pt x="1372250" y="1124501"/>
                  <a:pt x="1353659" y="1132764"/>
                </a:cubicBezTo>
                <a:cubicBezTo>
                  <a:pt x="1331272" y="1142714"/>
                  <a:pt x="1308359" y="1151457"/>
                  <a:pt x="1285420" y="1160059"/>
                </a:cubicBezTo>
                <a:cubicBezTo>
                  <a:pt x="1190975" y="1195476"/>
                  <a:pt x="1305144" y="1144388"/>
                  <a:pt x="1135295" y="1201003"/>
                </a:cubicBezTo>
                <a:cubicBezTo>
                  <a:pt x="1107999" y="1210101"/>
                  <a:pt x="1082037" y="1225435"/>
                  <a:pt x="1053408" y="1228298"/>
                </a:cubicBezTo>
                <a:lnTo>
                  <a:pt x="916931" y="1241946"/>
                </a:lnTo>
                <a:cubicBezTo>
                  <a:pt x="812298" y="1237397"/>
                  <a:pt x="707074" y="1240303"/>
                  <a:pt x="603032" y="1228298"/>
                </a:cubicBezTo>
                <a:cubicBezTo>
                  <a:pt x="586738" y="1226418"/>
                  <a:pt x="576760" y="1208338"/>
                  <a:pt x="562089" y="1201003"/>
                </a:cubicBezTo>
                <a:cubicBezTo>
                  <a:pt x="549222" y="1194569"/>
                  <a:pt x="534794" y="1191904"/>
                  <a:pt x="521146" y="1187355"/>
                </a:cubicBezTo>
                <a:cubicBezTo>
                  <a:pt x="495919" y="1168435"/>
                  <a:pt x="444620" y="1133982"/>
                  <a:pt x="425611" y="1105468"/>
                </a:cubicBezTo>
                <a:cubicBezTo>
                  <a:pt x="417631" y="1093498"/>
                  <a:pt x="416513" y="1078173"/>
                  <a:pt x="411964" y="1064525"/>
                </a:cubicBezTo>
                <a:cubicBezTo>
                  <a:pt x="416513" y="978089"/>
                  <a:pt x="415298" y="891156"/>
                  <a:pt x="425611" y="805217"/>
                </a:cubicBezTo>
                <a:cubicBezTo>
                  <a:pt x="429039" y="776650"/>
                  <a:pt x="445929" y="751244"/>
                  <a:pt x="452907" y="723331"/>
                </a:cubicBezTo>
                <a:lnTo>
                  <a:pt x="466555" y="668740"/>
                </a:lnTo>
                <a:cubicBezTo>
                  <a:pt x="466415" y="667901"/>
                  <a:pt x="453406" y="563594"/>
                  <a:pt x="439259" y="545910"/>
                </a:cubicBezTo>
                <a:cubicBezTo>
                  <a:pt x="429012" y="533102"/>
                  <a:pt x="411964" y="527713"/>
                  <a:pt x="398316" y="518614"/>
                </a:cubicBezTo>
                <a:cubicBezTo>
                  <a:pt x="335745" y="424758"/>
                  <a:pt x="374847" y="447102"/>
                  <a:pt x="302781" y="423080"/>
                </a:cubicBezTo>
                <a:cubicBezTo>
                  <a:pt x="220628" y="313543"/>
                  <a:pt x="308124" y="413249"/>
                  <a:pt x="207247" y="341194"/>
                </a:cubicBezTo>
                <a:cubicBezTo>
                  <a:pt x="99892" y="264511"/>
                  <a:pt x="237196" y="338854"/>
                  <a:pt x="125361" y="245659"/>
                </a:cubicBezTo>
                <a:cubicBezTo>
                  <a:pt x="114309" y="236449"/>
                  <a:pt x="98065" y="236561"/>
                  <a:pt x="84417" y="232012"/>
                </a:cubicBezTo>
                <a:cubicBezTo>
                  <a:pt x="77750" y="222012"/>
                  <a:pt x="7777" y="124387"/>
                  <a:pt x="2531" y="95534"/>
                </a:cubicBezTo>
                <a:cubicBezTo>
                  <a:pt x="-3165" y="64203"/>
                  <a:pt x="2531" y="31845"/>
                  <a:pt x="2531" y="0"/>
                </a:cubicBezTo>
              </a:path>
            </a:pathLst>
          </a:custGeom>
          <a:noFill/>
          <a:ln w="762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49"/>
          <p:cNvSpPr txBox="1">
            <a:spLocks noChangeArrowheads="1"/>
          </p:cNvSpPr>
          <p:nvPr/>
        </p:nvSpPr>
        <p:spPr bwMode="auto">
          <a:xfrm>
            <a:off x="7934325" y="2355851"/>
            <a:ext cx="24463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Sợi tảo xoắn mẹ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5816505" y="2077172"/>
            <a:ext cx="1749424" cy="23083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tiếp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xúc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sợi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tảo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thành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hợp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tử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sợi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tảo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mới</a:t>
            </a:r>
            <a:endParaRPr lang="en-US" altLang="vi-VN" sz="2400" b="1" dirty="0">
              <a:latin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  <a:endCxn id="9" idx="0"/>
          </p:cNvCxnSpPr>
          <p:nvPr/>
        </p:nvCxnSpPr>
        <p:spPr bwMode="auto">
          <a:xfrm flipV="1">
            <a:off x="8302625" y="1600200"/>
            <a:ext cx="1244600" cy="806450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4876800" y="2590801"/>
            <a:ext cx="990600" cy="1724025"/>
          </a:xfrm>
          <a:prstGeom prst="straightConnector1">
            <a:avLst/>
          </a:prstGeom>
          <a:noFill/>
          <a:ln w="28575" algn="ctr">
            <a:solidFill>
              <a:srgbClr val="00206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023225" y="203201"/>
            <a:ext cx="13922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2400" b="1">
                <a:latin typeface="Times New Roman" panose="02020603050405020304" pitchFamily="18" charset="0"/>
              </a:rPr>
              <a:t>Sợi tảo mới</a:t>
            </a:r>
          </a:p>
        </p:txBody>
      </p:sp>
    </p:spTree>
    <p:extLst>
      <p:ext uri="{BB962C8B-B14F-4D97-AF65-F5344CB8AC3E}">
        <p14:creationId xmlns:p14="http://schemas.microsoft.com/office/powerpoint/2010/main" val="525940229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333 L 0.33211 0.039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83001" grpId="0"/>
      <p:bldP spid="16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1524000" y="-190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vi-VN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44: CHƯƠNG VIII: CÁC NHÓM THỰC VẬT - Bài 37: TẢO</a:t>
            </a:r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290763" y="571501"/>
            <a:ext cx="7645400" cy="2443163"/>
            <a:chOff x="624" y="1632"/>
            <a:chExt cx="4816" cy="1539"/>
          </a:xfrm>
        </p:grpSpPr>
        <p:pic>
          <p:nvPicPr>
            <p:cNvPr id="16392" name="Picture 17" descr="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632"/>
              <a:ext cx="3792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Text Box 18"/>
            <p:cNvSpPr txBox="1">
              <a:spLocks noChangeArrowheads="1"/>
            </p:cNvSpPr>
            <p:nvPr/>
          </p:nvSpPr>
          <p:spPr bwMode="auto">
            <a:xfrm>
              <a:off x="4291" y="2160"/>
              <a:ext cx="90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.Thể màu</a:t>
              </a:r>
            </a:p>
          </p:txBody>
        </p:sp>
        <p:sp>
          <p:nvSpPr>
            <p:cNvPr id="16394" name="Text Box 19"/>
            <p:cNvSpPr txBox="1">
              <a:spLocks noChangeArrowheads="1"/>
            </p:cNvSpPr>
            <p:nvPr/>
          </p:nvSpPr>
          <p:spPr bwMode="auto">
            <a:xfrm>
              <a:off x="4295" y="2484"/>
              <a:ext cx="114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.Vách tế bào</a:t>
              </a:r>
            </a:p>
          </p:txBody>
        </p:sp>
        <p:sp>
          <p:nvSpPr>
            <p:cNvPr id="16395" name="Text Box 20"/>
            <p:cNvSpPr txBox="1">
              <a:spLocks noChangeArrowheads="1"/>
            </p:cNvSpPr>
            <p:nvPr/>
          </p:nvSpPr>
          <p:spPr bwMode="auto">
            <a:xfrm>
              <a:off x="2371" y="2880"/>
              <a:ext cx="13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vi-VN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3. Nhân tế bào</a:t>
              </a:r>
            </a:p>
          </p:txBody>
        </p:sp>
      </p:grp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558925" y="2967470"/>
            <a:ext cx="9109076" cy="385408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1793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36588" indent="-4572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Cấu tạo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màu chứa chất diệp lục, vách tế bào, nhân tế bào.</a:t>
            </a:r>
          </a:p>
          <a:p>
            <a:pPr marL="636588" indent="-4572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vi-VN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Dinh dưỡng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bằng cách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quang hợp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(tự dưỡng).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vi-VN" altLang="vi-VN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Sinh sản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bằng cách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đứt đoạn 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vi-VN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kết hợp</a:t>
            </a:r>
            <a:r>
              <a:rPr lang="vi-VN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dirty="0"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vi-VN" altLang="vi-VN" sz="2400" dirty="0">
              <a:cs typeface="Times New Roman" panose="02020603050405020304" pitchFamily="18" charset="0"/>
            </a:endParaRPr>
          </a:p>
        </p:txBody>
      </p:sp>
      <p:pic>
        <p:nvPicPr>
          <p:cNvPr id="10" name="Picture 4" descr="Book-09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511426"/>
            <a:ext cx="12192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38342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1652</Words>
  <Application>Microsoft Office PowerPoint</Application>
  <PresentationFormat>Widescreen</PresentationFormat>
  <Paragraphs>336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.VnBlackH</vt:lpstr>
      <vt:lpstr>.VnTime</vt:lpstr>
      <vt:lpstr>Arial</vt:lpstr>
      <vt:lpstr>Calibri</vt:lpstr>
      <vt:lpstr>Calibri Light</vt:lpstr>
      <vt:lpstr>Garamond</vt:lpstr>
      <vt:lpstr>Symbol</vt:lpstr>
      <vt:lpstr>Times New Roman</vt:lpstr>
      <vt:lpstr>VNI-Bodon-Poster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 :  </vt:lpstr>
      <vt:lpstr>PowerPoint Presentation</vt:lpstr>
      <vt:lpstr>RONG MƠ MÀU GÌ ? 6 CHỮ</vt:lpstr>
      <vt:lpstr>PowerPoint Presentation</vt:lpstr>
      <vt:lpstr>TẢO CUNG CẤP GÌ CHO ĐỘNG VẬT Ở NƯỚC   NGOÀI CUNG CẤP THỨC ĂN ? 3 CHỮ</vt:lpstr>
      <vt:lpstr>PowerPoint Presentation</vt:lpstr>
      <vt:lpstr>TẢO XOẮN CÓ HÌNH DẠNG GÌ ? 7 CHỮ</vt:lpstr>
      <vt:lpstr>PowerPoint Presentation</vt:lpstr>
      <vt:lpstr>TẢO CÓ VAI TRÒ GÌ ĐỐI VỚI CON NGƯỜI ? 6 CHỮ</vt:lpstr>
      <vt:lpstr>PowerPoint Presentation</vt:lpstr>
      <vt:lpstr>TẢO NƯỚC MẶN CÒN CÓ TÊN GỌI KHÁC LÀ GÌ ?  </vt:lpstr>
      <vt:lpstr>TẢO NƯỚC MẶN CÒN CÓ TÊN GỌI KHÁC LÀ GÌ ? </vt:lpstr>
      <vt:lpstr>VÌ SAO LÁ CÓ MÀU XANH ? 11 CHỮ</vt:lpstr>
      <vt:lpstr>PowerPoint Presentation</vt:lpstr>
      <vt:lpstr>TẢO SỐNG Ở MÔI TRƯỜNG NƯỚC GÌ ? 8 CHỮ</vt:lpstr>
      <vt:lpstr>PowerPoint Presentation</vt:lpstr>
      <vt:lpstr>NGOÀI SINH SẢN SINH DƯỠNG, RONG MƠ CÒN CÓ CÁCH SINH SẢN GÌ ? 7 CHỮ</vt:lpstr>
      <vt:lpstr>NGOÀI SINH SẢN SINH DƯỠNG, RONG MƠ CÒN CÓ CÁCH SINH SẢN GÌ ? 7 CHỮ  ĐÁP ÁN :  Hữu tính </vt:lpstr>
      <vt:lpstr>TẢO CÓ PHẢI LÀ MỘT CÂY XANH KHÔNG ? 5 CHỮ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2021-02-16T05:53:56Z</dcterms:created>
  <dcterms:modified xsi:type="dcterms:W3CDTF">2021-02-16T06:14:40Z</dcterms:modified>
</cp:coreProperties>
</file>